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57" r:id="rId3"/>
    <p:sldId id="258" r:id="rId4"/>
    <p:sldId id="259" r:id="rId5"/>
    <p:sldId id="266" r:id="rId6"/>
    <p:sldId id="261" r:id="rId7"/>
    <p:sldId id="262" r:id="rId8"/>
    <p:sldId id="263" r:id="rId9"/>
    <p:sldId id="264" r:id="rId10"/>
    <p:sldId id="265" r:id="rId11"/>
    <p:sldId id="274" r:id="rId12"/>
    <p:sldId id="275" r:id="rId13"/>
    <p:sldId id="267" r:id="rId14"/>
    <p:sldId id="268" r:id="rId15"/>
    <p:sldId id="269" r:id="rId16"/>
    <p:sldId id="270" r:id="rId17"/>
    <p:sldId id="271" r:id="rId18"/>
    <p:sldId id="273" r:id="rId19"/>
    <p:sldId id="272" r:id="rId20"/>
    <p:sldId id="276" r:id="rId21"/>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434" autoAdjust="0"/>
  </p:normalViewPr>
  <p:slideViewPr>
    <p:cSldViewPr snapToGrid="0">
      <p:cViewPr varScale="1">
        <p:scale>
          <a:sx n="70" d="100"/>
          <a:sy n="70" d="100"/>
        </p:scale>
        <p:origin x="73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it-IT" smtClean="0"/>
              <a:t>Fare clic per modificare lo stile del titolo</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770FC235-3D96-44F9-AA62-4F19458639CD}" type="datetimeFigureOut">
              <a:rPr lang="it-IT" smtClean="0"/>
              <a:t>24/05/2021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012EFD16-1E3D-4916-A0D4-CA1F18F868A2}" type="slidenum">
              <a:rPr lang="it-IT" smtClean="0"/>
              <a:t>‹N›</a:t>
            </a:fld>
            <a:endParaRPr lang="it-IT"/>
          </a:p>
        </p:txBody>
      </p:sp>
    </p:spTree>
    <p:extLst>
      <p:ext uri="{BB962C8B-B14F-4D97-AF65-F5344CB8AC3E}">
        <p14:creationId xmlns:p14="http://schemas.microsoft.com/office/powerpoint/2010/main" val="1207111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770FC235-3D96-44F9-AA62-4F19458639CD}" type="datetimeFigureOut">
              <a:rPr lang="it-IT" smtClean="0"/>
              <a:t>24/05/2021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012EFD16-1E3D-4916-A0D4-CA1F18F868A2}" type="slidenum">
              <a:rPr lang="it-IT" smtClean="0"/>
              <a:t>‹N›</a:t>
            </a:fld>
            <a:endParaRPr lang="it-IT"/>
          </a:p>
        </p:txBody>
      </p:sp>
    </p:spTree>
    <p:extLst>
      <p:ext uri="{BB962C8B-B14F-4D97-AF65-F5344CB8AC3E}">
        <p14:creationId xmlns:p14="http://schemas.microsoft.com/office/powerpoint/2010/main" val="3738134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it-IT" smtClean="0"/>
              <a:t>Fare clic per modificare lo stile del titolo</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smtClean="0"/>
              <a:t>Fare clic per modificare stili del testo dello schema</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770FC235-3D96-44F9-AA62-4F19458639CD}" type="datetimeFigureOut">
              <a:rPr lang="it-IT" smtClean="0"/>
              <a:t>24/05/2021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012EFD16-1E3D-4916-A0D4-CA1F18F868A2}" type="slidenum">
              <a:rPr lang="it-IT" smtClean="0"/>
              <a:t>‹N›</a:t>
            </a:fld>
            <a:endParaRPr lang="it-IT"/>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4514630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770FC235-3D96-44F9-AA62-4F19458639CD}" type="datetimeFigureOut">
              <a:rPr lang="it-IT" smtClean="0"/>
              <a:t>24/05/2021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012EFD16-1E3D-4916-A0D4-CA1F18F868A2}" type="slidenum">
              <a:rPr lang="it-IT" smtClean="0"/>
              <a:t>‹N›</a:t>
            </a:fld>
            <a:endParaRPr lang="it-IT"/>
          </a:p>
        </p:txBody>
      </p:sp>
    </p:spTree>
    <p:extLst>
      <p:ext uri="{BB962C8B-B14F-4D97-AF65-F5344CB8AC3E}">
        <p14:creationId xmlns:p14="http://schemas.microsoft.com/office/powerpoint/2010/main" val="35044873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it-IT" smtClean="0"/>
              <a:t>Fare clic per modificare lo stile del titolo</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smtClean="0"/>
              <a:t>Fare clic per modificare stili del testo dello schema</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770FC235-3D96-44F9-AA62-4F19458639CD}" type="datetimeFigureOut">
              <a:rPr lang="it-IT" smtClean="0"/>
              <a:t>24/05/2021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012EFD16-1E3D-4916-A0D4-CA1F18F868A2}" type="slidenum">
              <a:rPr lang="it-IT" smtClean="0"/>
              <a:t>‹N›</a:t>
            </a:fld>
            <a:endParaRPr lang="it-IT"/>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5904729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it-IT" smtClean="0"/>
              <a:t>Fare clic per modificare lo stile del titolo</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smtClean="0"/>
              <a:t>Fare clic per modificare stili del testo dello schema</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770FC235-3D96-44F9-AA62-4F19458639CD}" type="datetimeFigureOut">
              <a:rPr lang="it-IT" smtClean="0"/>
              <a:t>24/05/2021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012EFD16-1E3D-4916-A0D4-CA1F18F868A2}" type="slidenum">
              <a:rPr lang="it-IT" smtClean="0"/>
              <a:t>‹N›</a:t>
            </a:fld>
            <a:endParaRPr lang="it-IT"/>
          </a:p>
        </p:txBody>
      </p:sp>
    </p:spTree>
    <p:extLst>
      <p:ext uri="{BB962C8B-B14F-4D97-AF65-F5344CB8AC3E}">
        <p14:creationId xmlns:p14="http://schemas.microsoft.com/office/powerpoint/2010/main" val="42459582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770FC235-3D96-44F9-AA62-4F19458639CD}" type="datetimeFigureOut">
              <a:rPr lang="it-IT" smtClean="0"/>
              <a:t>24/05/2021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012EFD16-1E3D-4916-A0D4-CA1F18F868A2}" type="slidenum">
              <a:rPr lang="it-IT" smtClean="0"/>
              <a:t>‹N›</a:t>
            </a:fld>
            <a:endParaRPr lang="it-IT"/>
          </a:p>
        </p:txBody>
      </p:sp>
    </p:spTree>
    <p:extLst>
      <p:ext uri="{BB962C8B-B14F-4D97-AF65-F5344CB8AC3E}">
        <p14:creationId xmlns:p14="http://schemas.microsoft.com/office/powerpoint/2010/main" val="28973837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770FC235-3D96-44F9-AA62-4F19458639CD}" type="datetimeFigureOut">
              <a:rPr lang="it-IT" smtClean="0"/>
              <a:t>24/05/2021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012EFD16-1E3D-4916-A0D4-CA1F18F868A2}" type="slidenum">
              <a:rPr lang="it-IT" smtClean="0"/>
              <a:t>‹N›</a:t>
            </a:fld>
            <a:endParaRPr lang="it-IT"/>
          </a:p>
        </p:txBody>
      </p:sp>
    </p:spTree>
    <p:extLst>
      <p:ext uri="{BB962C8B-B14F-4D97-AF65-F5344CB8AC3E}">
        <p14:creationId xmlns:p14="http://schemas.microsoft.com/office/powerpoint/2010/main" val="768291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770FC235-3D96-44F9-AA62-4F19458639CD}" type="datetimeFigureOut">
              <a:rPr lang="it-IT" smtClean="0"/>
              <a:t>24/05/2021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012EFD16-1E3D-4916-A0D4-CA1F18F868A2}" type="slidenum">
              <a:rPr lang="it-IT" smtClean="0"/>
              <a:t>‹N›</a:t>
            </a:fld>
            <a:endParaRPr lang="it-IT"/>
          </a:p>
        </p:txBody>
      </p:sp>
    </p:spTree>
    <p:extLst>
      <p:ext uri="{BB962C8B-B14F-4D97-AF65-F5344CB8AC3E}">
        <p14:creationId xmlns:p14="http://schemas.microsoft.com/office/powerpoint/2010/main" val="2559632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770FC235-3D96-44F9-AA62-4F19458639CD}" type="datetimeFigureOut">
              <a:rPr lang="it-IT" smtClean="0"/>
              <a:t>24/05/2021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012EFD16-1E3D-4916-A0D4-CA1F18F868A2}" type="slidenum">
              <a:rPr lang="it-IT" smtClean="0"/>
              <a:t>‹N›</a:t>
            </a:fld>
            <a:endParaRPr lang="it-IT"/>
          </a:p>
        </p:txBody>
      </p:sp>
    </p:spTree>
    <p:extLst>
      <p:ext uri="{BB962C8B-B14F-4D97-AF65-F5344CB8AC3E}">
        <p14:creationId xmlns:p14="http://schemas.microsoft.com/office/powerpoint/2010/main" val="143397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770FC235-3D96-44F9-AA62-4F19458639CD}" type="datetimeFigureOut">
              <a:rPr lang="it-IT" smtClean="0"/>
              <a:t>24/05/2021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012EFD16-1E3D-4916-A0D4-CA1F18F868A2}" type="slidenum">
              <a:rPr lang="it-IT" smtClean="0"/>
              <a:t>‹N›</a:t>
            </a:fld>
            <a:endParaRPr lang="it-IT"/>
          </a:p>
        </p:txBody>
      </p:sp>
    </p:spTree>
    <p:extLst>
      <p:ext uri="{BB962C8B-B14F-4D97-AF65-F5344CB8AC3E}">
        <p14:creationId xmlns:p14="http://schemas.microsoft.com/office/powerpoint/2010/main" val="2339751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770FC235-3D96-44F9-AA62-4F19458639CD}" type="datetimeFigureOut">
              <a:rPr lang="it-IT" smtClean="0"/>
              <a:t>24/05/2021</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012EFD16-1E3D-4916-A0D4-CA1F18F868A2}" type="slidenum">
              <a:rPr lang="it-IT" smtClean="0"/>
              <a:t>‹N›</a:t>
            </a:fld>
            <a:endParaRPr lang="it-IT"/>
          </a:p>
        </p:txBody>
      </p:sp>
    </p:spTree>
    <p:extLst>
      <p:ext uri="{BB962C8B-B14F-4D97-AF65-F5344CB8AC3E}">
        <p14:creationId xmlns:p14="http://schemas.microsoft.com/office/powerpoint/2010/main" val="1128275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fld id="{770FC235-3D96-44F9-AA62-4F19458639CD}" type="datetimeFigureOut">
              <a:rPr lang="it-IT" smtClean="0"/>
              <a:t>24/05/2021</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012EFD16-1E3D-4916-A0D4-CA1F18F868A2}" type="slidenum">
              <a:rPr lang="it-IT" smtClean="0"/>
              <a:t>‹N›</a:t>
            </a:fld>
            <a:endParaRPr lang="it-IT"/>
          </a:p>
        </p:txBody>
      </p:sp>
    </p:spTree>
    <p:extLst>
      <p:ext uri="{BB962C8B-B14F-4D97-AF65-F5344CB8AC3E}">
        <p14:creationId xmlns:p14="http://schemas.microsoft.com/office/powerpoint/2010/main" val="2496444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0FC235-3D96-44F9-AA62-4F19458639CD}" type="datetimeFigureOut">
              <a:rPr lang="it-IT" smtClean="0"/>
              <a:t>24/05/2021</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012EFD16-1E3D-4916-A0D4-CA1F18F868A2}" type="slidenum">
              <a:rPr lang="it-IT" smtClean="0"/>
              <a:t>‹N›</a:t>
            </a:fld>
            <a:endParaRPr lang="it-IT"/>
          </a:p>
        </p:txBody>
      </p:sp>
    </p:spTree>
    <p:extLst>
      <p:ext uri="{BB962C8B-B14F-4D97-AF65-F5344CB8AC3E}">
        <p14:creationId xmlns:p14="http://schemas.microsoft.com/office/powerpoint/2010/main" val="34694701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it-IT" smtClean="0"/>
              <a:t>Fare clic per modificare lo stile del titolo</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770FC235-3D96-44F9-AA62-4F19458639CD}" type="datetimeFigureOut">
              <a:rPr lang="it-IT" smtClean="0"/>
              <a:t>24/05/2021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012EFD16-1E3D-4916-A0D4-CA1F18F868A2}" type="slidenum">
              <a:rPr lang="it-IT" smtClean="0"/>
              <a:t>‹N›</a:t>
            </a:fld>
            <a:endParaRPr lang="it-IT"/>
          </a:p>
        </p:txBody>
      </p:sp>
    </p:spTree>
    <p:extLst>
      <p:ext uri="{BB962C8B-B14F-4D97-AF65-F5344CB8AC3E}">
        <p14:creationId xmlns:p14="http://schemas.microsoft.com/office/powerpoint/2010/main" val="42228176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770FC235-3D96-44F9-AA62-4F19458639CD}" type="datetimeFigureOut">
              <a:rPr lang="it-IT" smtClean="0"/>
              <a:t>24/05/2021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012EFD16-1E3D-4916-A0D4-CA1F18F868A2}" type="slidenum">
              <a:rPr lang="it-IT" smtClean="0"/>
              <a:t>‹N›</a:t>
            </a:fld>
            <a:endParaRPr lang="it-IT"/>
          </a:p>
        </p:txBody>
      </p:sp>
    </p:spTree>
    <p:extLst>
      <p:ext uri="{BB962C8B-B14F-4D97-AF65-F5344CB8AC3E}">
        <p14:creationId xmlns:p14="http://schemas.microsoft.com/office/powerpoint/2010/main" val="2235589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70FC235-3D96-44F9-AA62-4F19458639CD}" type="datetimeFigureOut">
              <a:rPr lang="it-IT" smtClean="0"/>
              <a:t>24/05/2021</a:t>
            </a:fld>
            <a:endParaRPr lang="it-IT"/>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012EFD16-1E3D-4916-A0D4-CA1F18F868A2}" type="slidenum">
              <a:rPr lang="it-IT" smtClean="0"/>
              <a:t>‹N›</a:t>
            </a:fld>
            <a:endParaRPr lang="it-IT"/>
          </a:p>
        </p:txBody>
      </p:sp>
    </p:spTree>
    <p:extLst>
      <p:ext uri="{BB962C8B-B14F-4D97-AF65-F5344CB8AC3E}">
        <p14:creationId xmlns:p14="http://schemas.microsoft.com/office/powerpoint/2010/main" val="621659226"/>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0" y="5761101"/>
            <a:ext cx="7766936" cy="1096899"/>
          </a:xfrm>
        </p:spPr>
        <p:txBody>
          <a:bodyPr>
            <a:normAutofit fontScale="92500" lnSpcReduction="10000"/>
          </a:bodyPr>
          <a:lstStyle/>
          <a:p>
            <a:pPr algn="l"/>
            <a:r>
              <a:rPr lang="it-IT" dirty="0" smtClean="0"/>
              <a:t>CONVEGNO IN VIDEOCONFERENZA SUL TEMA:</a:t>
            </a:r>
          </a:p>
          <a:p>
            <a:pPr algn="l"/>
            <a:r>
              <a:rPr lang="it-IT" dirty="0" smtClean="0"/>
              <a:t>«ECOSOSTENIBILITÀ E CAMBIAMENTI CLIMATICI»</a:t>
            </a:r>
          </a:p>
          <a:p>
            <a:pPr algn="l"/>
            <a:r>
              <a:rPr lang="it-IT" dirty="0" smtClean="0"/>
              <a:t>25 Maggio 2021</a:t>
            </a:r>
          </a:p>
        </p:txBody>
      </p:sp>
      <p:pic>
        <p:nvPicPr>
          <p:cNvPr id="7" name="Immagine 6"/>
          <p:cNvPicPr>
            <a:picLocks noChangeAspect="1"/>
          </p:cNvPicPr>
          <p:nvPr/>
        </p:nvPicPr>
        <p:blipFill rotWithShape="1">
          <a:blip r:embed="rId2">
            <a:extLst>
              <a:ext uri="{28A0092B-C50C-407E-A947-70E740481C1C}">
                <a14:useLocalDpi xmlns:a14="http://schemas.microsoft.com/office/drawing/2010/main" val="0"/>
              </a:ext>
            </a:extLst>
          </a:blip>
          <a:srcRect b="489"/>
          <a:stretch/>
        </p:blipFill>
        <p:spPr>
          <a:xfrm>
            <a:off x="0" y="1"/>
            <a:ext cx="12192000" cy="4365938"/>
          </a:xfrm>
          <a:prstGeom prst="rect">
            <a:avLst/>
          </a:prstGeom>
        </p:spPr>
      </p:pic>
      <p:sp>
        <p:nvSpPr>
          <p:cNvPr id="2" name="Titolo 1"/>
          <p:cNvSpPr>
            <a:spLocks noGrp="1"/>
          </p:cNvSpPr>
          <p:nvPr>
            <p:ph type="ctrTitle"/>
          </p:nvPr>
        </p:nvSpPr>
        <p:spPr>
          <a:xfrm>
            <a:off x="1223612" y="2337516"/>
            <a:ext cx="8076268" cy="4056845"/>
          </a:xfrm>
        </p:spPr>
        <p:txBody>
          <a:bodyPr/>
          <a:lstStyle/>
          <a:p>
            <a:r>
              <a:rPr lang="it-IT" dirty="0" smtClean="0"/>
              <a:t>Gli effetti dei </a:t>
            </a:r>
            <a:r>
              <a:rPr lang="it-IT" u="sng" dirty="0" smtClean="0">
                <a:solidFill>
                  <a:srgbClr val="C00000"/>
                </a:solidFill>
                <a:effectLst>
                  <a:outerShdw blurRad="38100" dist="38100" dir="2700000" algn="tl">
                    <a:srgbClr val="000000">
                      <a:alpha val="43137"/>
                    </a:srgbClr>
                  </a:outerShdw>
                </a:effectLst>
              </a:rPr>
              <a:t>CAMBIAMENTI CLIMATICI</a:t>
            </a:r>
            <a:r>
              <a:rPr lang="it-IT" u="sng" dirty="0" smtClean="0">
                <a:solidFill>
                  <a:srgbClr val="C00000"/>
                </a:solidFill>
              </a:rPr>
              <a:t> </a:t>
            </a:r>
            <a:r>
              <a:rPr lang="it-IT" dirty="0" smtClean="0"/>
              <a:t>sull’ambiente</a:t>
            </a:r>
            <a:br>
              <a:rPr lang="it-IT" dirty="0" smtClean="0"/>
            </a:br>
            <a:r>
              <a:rPr lang="it-IT" sz="1600" dirty="0" smtClean="0"/>
              <a:t>	</a:t>
            </a:r>
            <a:br>
              <a:rPr lang="it-IT" sz="1600" dirty="0" smtClean="0"/>
            </a:br>
            <a:r>
              <a:rPr lang="it-IT" sz="1600" dirty="0" smtClean="0"/>
              <a:t>Ing</a:t>
            </a:r>
            <a:r>
              <a:rPr lang="it-IT" sz="1600" dirty="0"/>
              <a:t>. Alessia Castrovillari</a:t>
            </a:r>
            <a:r>
              <a:rPr lang="it-IT" dirty="0"/>
              <a:t/>
            </a:r>
            <a:br>
              <a:rPr lang="it-IT" dirty="0"/>
            </a:br>
            <a:endParaRPr lang="it-IT" dirty="0"/>
          </a:p>
        </p:txBody>
      </p:sp>
    </p:spTree>
    <p:extLst>
      <p:ext uri="{BB962C8B-B14F-4D97-AF65-F5344CB8AC3E}">
        <p14:creationId xmlns:p14="http://schemas.microsoft.com/office/powerpoint/2010/main" val="19378407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Gli effetti dei </a:t>
            </a:r>
            <a:r>
              <a:rPr lang="it-IT" u="sng" dirty="0">
                <a:effectLst>
                  <a:outerShdw blurRad="38100" dist="38100" dir="2700000" algn="tl">
                    <a:srgbClr val="000000">
                      <a:alpha val="43137"/>
                    </a:srgbClr>
                  </a:outerShdw>
                </a:effectLst>
              </a:rPr>
              <a:t>CAMBIAMENTI CLIMATICI</a:t>
            </a:r>
            <a:endParaRPr lang="it-IT" dirty="0"/>
          </a:p>
        </p:txBody>
      </p:sp>
      <p:sp>
        <p:nvSpPr>
          <p:cNvPr id="3" name="Segnaposto contenuto 2"/>
          <p:cNvSpPr>
            <a:spLocks noGrp="1"/>
          </p:cNvSpPr>
          <p:nvPr>
            <p:ph idx="1"/>
          </p:nvPr>
        </p:nvSpPr>
        <p:spPr>
          <a:xfrm>
            <a:off x="4975668" y="1275932"/>
            <a:ext cx="5881221" cy="4459152"/>
          </a:xfrm>
        </p:spPr>
        <p:txBody>
          <a:bodyPr>
            <a:noAutofit/>
          </a:bodyPr>
          <a:lstStyle/>
          <a:p>
            <a:pPr marL="0" indent="0" algn="just">
              <a:lnSpc>
                <a:spcPct val="150000"/>
              </a:lnSpc>
              <a:buNone/>
            </a:pPr>
            <a:r>
              <a:rPr lang="it-IT" sz="1600" dirty="0">
                <a:solidFill>
                  <a:schemeClr val="tx1">
                    <a:lumMod val="50000"/>
                    <a:lumOff val="50000"/>
                  </a:schemeClr>
                </a:solidFill>
              </a:rPr>
              <a:t>L'azione dell'uomo ha contribuito a destabilizzare l'equilibrio naturale che ha regolato la vita sul pianeta per milioni di anni. La storia della Terra è sempre stata caratterizzata da fenomeni di freddo intenso o caldo torrido. Questi fenomeni, però erano di origine naturale. Il riscaldamento globale attuale e il conseguente cambiamento climatico derivano dall'antropizzazione umana</a:t>
            </a:r>
            <a:r>
              <a:rPr lang="it-IT" sz="1600" dirty="0" smtClean="0">
                <a:solidFill>
                  <a:schemeClr val="tx1">
                    <a:lumMod val="50000"/>
                    <a:lumOff val="50000"/>
                  </a:schemeClr>
                </a:solidFill>
              </a:rPr>
              <a:t>.</a:t>
            </a:r>
          </a:p>
          <a:p>
            <a:pPr marL="0" indent="0" algn="just">
              <a:lnSpc>
                <a:spcPct val="150000"/>
              </a:lnSpc>
              <a:buNone/>
            </a:pPr>
            <a:r>
              <a:rPr lang="it-IT" sz="1600" b="1" dirty="0" smtClean="0">
                <a:solidFill>
                  <a:schemeClr val="tx1">
                    <a:lumMod val="50000"/>
                    <a:lumOff val="50000"/>
                  </a:schemeClr>
                </a:solidFill>
              </a:rPr>
              <a:t>L'uomo </a:t>
            </a:r>
            <a:r>
              <a:rPr lang="it-IT" sz="1600" b="1" dirty="0">
                <a:solidFill>
                  <a:schemeClr val="tx1">
                    <a:lumMod val="50000"/>
                    <a:lumOff val="50000"/>
                  </a:schemeClr>
                </a:solidFill>
              </a:rPr>
              <a:t>ha abusato delle risorse naturali per adattarli in maniera esagerata ai propri bisogni. </a:t>
            </a:r>
          </a:p>
          <a:p>
            <a:pPr marL="0" indent="0" algn="just">
              <a:lnSpc>
                <a:spcPct val="150000"/>
              </a:lnSpc>
              <a:buNone/>
            </a:pPr>
            <a:endParaRPr lang="it-IT" sz="1600" dirty="0">
              <a:solidFill>
                <a:schemeClr val="tx1">
                  <a:lumMod val="50000"/>
                  <a:lumOff val="50000"/>
                </a:schemeClr>
              </a:solidFill>
            </a:endParaRPr>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334" y="1466242"/>
            <a:ext cx="4214728" cy="2474175"/>
          </a:xfrm>
          <a:prstGeom prst="rect">
            <a:avLst/>
          </a:prstGeom>
        </p:spPr>
      </p:pic>
      <p:sp>
        <p:nvSpPr>
          <p:cNvPr id="7" name="Segnaposto contenuto 2"/>
          <p:cNvSpPr txBox="1">
            <a:spLocks/>
          </p:cNvSpPr>
          <p:nvPr/>
        </p:nvSpPr>
        <p:spPr>
          <a:xfrm>
            <a:off x="677334" y="4359079"/>
            <a:ext cx="4214728" cy="2328324"/>
          </a:xfrm>
          <a:prstGeom prst="rect">
            <a:avLst/>
          </a:prstGeom>
          <a:ln w="38100">
            <a:solidFill>
              <a:srgbClr val="669900"/>
            </a:solidFill>
          </a:ln>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lnSpc>
                <a:spcPct val="150000"/>
              </a:lnSpc>
              <a:buNone/>
            </a:pPr>
            <a:r>
              <a:rPr lang="it-IT" sz="1600" b="1" dirty="0">
                <a:solidFill>
                  <a:schemeClr val="tx1">
                    <a:lumMod val="50000"/>
                    <a:lumOff val="50000"/>
                  </a:schemeClr>
                </a:solidFill>
              </a:rPr>
              <a:t>Tra le iniziative nate a supporto della salvaguardia del pianeta Terra c’è la giornata del </a:t>
            </a:r>
            <a:r>
              <a:rPr lang="it-IT" sz="1600" b="1" u="sng" dirty="0">
                <a:solidFill>
                  <a:schemeClr val="tx1">
                    <a:lumMod val="50000"/>
                    <a:lumOff val="50000"/>
                  </a:schemeClr>
                </a:solidFill>
              </a:rPr>
              <a:t>22 aprile</a:t>
            </a:r>
            <a:r>
              <a:rPr lang="it-IT" sz="1600" b="1" dirty="0">
                <a:solidFill>
                  <a:schemeClr val="tx1">
                    <a:lumMod val="50000"/>
                    <a:lumOff val="50000"/>
                  </a:schemeClr>
                </a:solidFill>
              </a:rPr>
              <a:t>, nota come  “Giornata della Terra – Earth </a:t>
            </a:r>
            <a:r>
              <a:rPr lang="it-IT" sz="1600" b="1" dirty="0" err="1">
                <a:solidFill>
                  <a:schemeClr val="tx1">
                    <a:lumMod val="50000"/>
                    <a:lumOff val="50000"/>
                  </a:schemeClr>
                </a:solidFill>
              </a:rPr>
              <a:t>Day</a:t>
            </a:r>
            <a:r>
              <a:rPr lang="it-IT" sz="1600" b="1" dirty="0" smtClean="0">
                <a:solidFill>
                  <a:schemeClr val="tx1">
                    <a:lumMod val="50000"/>
                    <a:lumOff val="50000"/>
                  </a:schemeClr>
                </a:solidFill>
              </a:rPr>
              <a:t>”, che coinvolge ormai più di 180 nazioni nel mondo.</a:t>
            </a:r>
            <a:endParaRPr lang="it-IT" sz="1600" b="1" dirty="0">
              <a:solidFill>
                <a:schemeClr val="tx1">
                  <a:lumMod val="50000"/>
                  <a:lumOff val="50000"/>
                </a:schemeClr>
              </a:solidFill>
            </a:endParaRPr>
          </a:p>
        </p:txBody>
      </p:sp>
      <p:pic>
        <p:nvPicPr>
          <p:cNvPr id="9" name="Immagine 8"/>
          <p:cNvPicPr>
            <a:picLocks noChangeAspect="1"/>
          </p:cNvPicPr>
          <p:nvPr/>
        </p:nvPicPr>
        <p:blipFill rotWithShape="1">
          <a:blip r:embed="rId3">
            <a:extLst>
              <a:ext uri="{28A0092B-C50C-407E-A947-70E740481C1C}">
                <a14:useLocalDpi xmlns:a14="http://schemas.microsoft.com/office/drawing/2010/main" val="0"/>
              </a:ext>
            </a:extLst>
          </a:blip>
          <a:srcRect t="5723" r="5758" b="5760"/>
          <a:stretch/>
        </p:blipFill>
        <p:spPr>
          <a:xfrm>
            <a:off x="5459255" y="4790364"/>
            <a:ext cx="2019719" cy="1897039"/>
          </a:xfrm>
          <a:prstGeom prst="rect">
            <a:avLst/>
          </a:prstGeom>
        </p:spPr>
      </p:pic>
    </p:spTree>
    <p:extLst>
      <p:ext uri="{BB962C8B-B14F-4D97-AF65-F5344CB8AC3E}">
        <p14:creationId xmlns:p14="http://schemas.microsoft.com/office/powerpoint/2010/main" val="16199711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 situazione dei cambiamenti climatici </a:t>
            </a:r>
            <a:r>
              <a:rPr lang="it-IT" u="sng" dirty="0" smtClean="0">
                <a:effectLst>
                  <a:outerShdw blurRad="38100" dist="38100" dir="2700000" algn="tl">
                    <a:srgbClr val="000000">
                      <a:alpha val="43137"/>
                    </a:srgbClr>
                  </a:outerShdw>
                </a:effectLst>
              </a:rPr>
              <a:t>IN ITALIA</a:t>
            </a:r>
            <a:endParaRPr lang="it-IT" u="sng" dirty="0">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5485362" y="1452728"/>
            <a:ext cx="5064358" cy="6614921"/>
          </a:xfrm>
        </p:spPr>
        <p:txBody>
          <a:bodyPr>
            <a:noAutofit/>
          </a:bodyPr>
          <a:lstStyle/>
          <a:p>
            <a:pPr marL="0" indent="0" algn="just">
              <a:lnSpc>
                <a:spcPct val="170000"/>
              </a:lnSpc>
              <a:buNone/>
            </a:pPr>
            <a:r>
              <a:rPr lang="it-IT" sz="1600" dirty="0">
                <a:solidFill>
                  <a:schemeClr val="tx1">
                    <a:lumMod val="50000"/>
                    <a:lumOff val="50000"/>
                  </a:schemeClr>
                </a:solidFill>
              </a:rPr>
              <a:t>Nel luglio del 2019, 300 scienziati e intellettuali hanno rivolto alle istituzioni italiane un </a:t>
            </a:r>
            <a:r>
              <a:rPr lang="it-IT" sz="1600" dirty="0" smtClean="0">
                <a:solidFill>
                  <a:schemeClr val="tx1">
                    <a:lumMod val="50000"/>
                    <a:lumOff val="50000"/>
                  </a:schemeClr>
                </a:solidFill>
              </a:rPr>
              <a:t> appello </a:t>
            </a:r>
            <a:r>
              <a:rPr lang="it-IT" sz="1600" dirty="0">
                <a:solidFill>
                  <a:schemeClr val="tx1">
                    <a:lumMod val="50000"/>
                    <a:lumOff val="50000"/>
                  </a:schemeClr>
                </a:solidFill>
              </a:rPr>
              <a:t>per chiedere che anche il nostro Paese punti ad azzerare la diffusione di inquinanti nell’aria entro la metà del secolo. </a:t>
            </a:r>
            <a:endParaRPr lang="it-IT" sz="1600" dirty="0" smtClean="0">
              <a:solidFill>
                <a:schemeClr val="tx1">
                  <a:lumMod val="50000"/>
                  <a:lumOff val="50000"/>
                </a:schemeClr>
              </a:solidFill>
            </a:endParaRPr>
          </a:p>
          <a:p>
            <a:pPr marL="0" indent="0" algn="ctr">
              <a:lnSpc>
                <a:spcPct val="170000"/>
              </a:lnSpc>
              <a:buNone/>
            </a:pPr>
            <a:r>
              <a:rPr lang="it-IT" sz="1600" b="1" u="sng" dirty="0" smtClean="0">
                <a:solidFill>
                  <a:schemeClr val="tx1">
                    <a:lumMod val="50000"/>
                    <a:lumOff val="50000"/>
                  </a:schemeClr>
                </a:solidFill>
              </a:rPr>
              <a:t>ZERO EMISSIONI ENTRO IL 2050.</a:t>
            </a:r>
          </a:p>
          <a:p>
            <a:pPr marL="0" indent="0" algn="just">
              <a:lnSpc>
                <a:spcPct val="170000"/>
              </a:lnSpc>
              <a:buNone/>
            </a:pPr>
            <a:r>
              <a:rPr lang="it-IT" sz="1600" dirty="0" smtClean="0">
                <a:solidFill>
                  <a:schemeClr val="tx1">
                    <a:lumMod val="50000"/>
                    <a:lumOff val="50000"/>
                  </a:schemeClr>
                </a:solidFill>
              </a:rPr>
              <a:t>Ma </a:t>
            </a:r>
            <a:r>
              <a:rPr lang="it-IT" sz="1600" dirty="0">
                <a:solidFill>
                  <a:schemeClr val="tx1">
                    <a:lumMod val="50000"/>
                    <a:lumOff val="50000"/>
                  </a:schemeClr>
                </a:solidFill>
              </a:rPr>
              <a:t>qual è la situazione in Italia oggi? Secondo l’Istituto Superiore per la Protezione e la Ricerca Ambientale (</a:t>
            </a:r>
            <a:r>
              <a:rPr lang="it-IT" sz="1600" b="1" dirty="0">
                <a:solidFill>
                  <a:schemeClr val="tx1">
                    <a:lumMod val="50000"/>
                    <a:lumOff val="50000"/>
                  </a:schemeClr>
                </a:solidFill>
              </a:rPr>
              <a:t>ISPRA</a:t>
            </a:r>
            <a:r>
              <a:rPr lang="it-IT" sz="1600" dirty="0">
                <a:solidFill>
                  <a:schemeClr val="tx1">
                    <a:lumMod val="50000"/>
                    <a:lumOff val="50000"/>
                  </a:schemeClr>
                </a:solidFill>
              </a:rPr>
              <a:t>), il 2018 ha segnato il nuovo record di temperatura media annuale, con un’anomalia di </a:t>
            </a:r>
            <a:r>
              <a:rPr lang="it-IT" sz="1600" b="1" dirty="0">
                <a:solidFill>
                  <a:schemeClr val="tx1">
                    <a:lumMod val="50000"/>
                    <a:lumOff val="50000"/>
                  </a:schemeClr>
                </a:solidFill>
              </a:rPr>
              <a:t>1,71 °C</a:t>
            </a:r>
            <a:r>
              <a:rPr lang="it-IT" sz="1600" dirty="0">
                <a:solidFill>
                  <a:schemeClr val="tx1">
                    <a:lumMod val="50000"/>
                    <a:lumOff val="50000"/>
                  </a:schemeClr>
                </a:solidFill>
              </a:rPr>
              <a:t>, rispetto alle medie che si registravano tra il 1961 e il 1990. </a:t>
            </a:r>
            <a:endParaRPr lang="it-IT" sz="1600" dirty="0" smtClean="0">
              <a:solidFill>
                <a:schemeClr val="tx1">
                  <a:lumMod val="50000"/>
                  <a:lumOff val="50000"/>
                </a:schemeClr>
              </a:solidFill>
            </a:endParaRPr>
          </a:p>
          <a:p>
            <a:pPr marL="0" indent="0" algn="just">
              <a:lnSpc>
                <a:spcPct val="170000"/>
              </a:lnSpc>
              <a:buNone/>
            </a:pPr>
            <a:r>
              <a:rPr lang="it-IT" sz="1600" dirty="0" smtClean="0">
                <a:solidFill>
                  <a:schemeClr val="tx1">
                    <a:lumMod val="50000"/>
                    <a:lumOff val="50000"/>
                  </a:schemeClr>
                </a:solidFill>
              </a:rPr>
              <a:t>I fenomeni </a:t>
            </a:r>
            <a:r>
              <a:rPr lang="it-IT" sz="1600" dirty="0">
                <a:solidFill>
                  <a:schemeClr val="tx1">
                    <a:lumMod val="50000"/>
                    <a:lumOff val="50000"/>
                  </a:schemeClr>
                </a:solidFill>
              </a:rPr>
              <a:t>climatici “eccezionali” </a:t>
            </a:r>
            <a:r>
              <a:rPr lang="it-IT" sz="1600" dirty="0" smtClean="0">
                <a:solidFill>
                  <a:schemeClr val="tx1">
                    <a:lumMod val="50000"/>
                    <a:lumOff val="50000"/>
                  </a:schemeClr>
                </a:solidFill>
              </a:rPr>
              <a:t>non </a:t>
            </a:r>
            <a:r>
              <a:rPr lang="it-IT" sz="1600" dirty="0">
                <a:solidFill>
                  <a:schemeClr val="tx1">
                    <a:lumMod val="50000"/>
                    <a:lumOff val="50000"/>
                  </a:schemeClr>
                </a:solidFill>
              </a:rPr>
              <a:t>possono più </a:t>
            </a:r>
            <a:r>
              <a:rPr lang="it-IT" sz="1600" dirty="0" smtClean="0">
                <a:solidFill>
                  <a:schemeClr val="tx1">
                    <a:lumMod val="50000"/>
                    <a:lumOff val="50000"/>
                  </a:schemeClr>
                </a:solidFill>
              </a:rPr>
              <a:t>essere catalogati </a:t>
            </a:r>
            <a:r>
              <a:rPr lang="it-IT" sz="1600" dirty="0">
                <a:solidFill>
                  <a:schemeClr val="tx1">
                    <a:lumMod val="50000"/>
                    <a:lumOff val="50000"/>
                  </a:schemeClr>
                </a:solidFill>
              </a:rPr>
              <a:t>come semplici fatti di </a:t>
            </a:r>
            <a:r>
              <a:rPr lang="it-IT" sz="1600" dirty="0" smtClean="0">
                <a:solidFill>
                  <a:schemeClr val="tx1">
                    <a:lumMod val="50000"/>
                    <a:lumOff val="50000"/>
                  </a:schemeClr>
                </a:solidFill>
              </a:rPr>
              <a:t>cronaca, come cicloni e venti di </a:t>
            </a:r>
            <a:r>
              <a:rPr lang="it-IT" sz="1600" dirty="0">
                <a:solidFill>
                  <a:schemeClr val="tx1">
                    <a:lumMod val="50000"/>
                    <a:lumOff val="50000"/>
                  </a:schemeClr>
                </a:solidFill>
              </a:rPr>
              <a:t>straordinaria </a:t>
            </a:r>
            <a:r>
              <a:rPr lang="it-IT" sz="1600" dirty="0" smtClean="0">
                <a:solidFill>
                  <a:schemeClr val="tx1">
                    <a:lumMod val="50000"/>
                    <a:lumOff val="50000"/>
                  </a:schemeClr>
                </a:solidFill>
              </a:rPr>
              <a:t>intensità che, </a:t>
            </a:r>
            <a:r>
              <a:rPr lang="it-IT" sz="1600" dirty="0">
                <a:solidFill>
                  <a:schemeClr val="tx1">
                    <a:lumMod val="50000"/>
                    <a:lumOff val="50000"/>
                  </a:schemeClr>
                </a:solidFill>
              </a:rPr>
              <a:t>con raffiche fino a 200 km all’ora, hanno soffiato sulla Penisola</a:t>
            </a:r>
            <a:r>
              <a:rPr lang="it-IT" sz="1600" dirty="0" smtClean="0">
                <a:solidFill>
                  <a:schemeClr val="tx1">
                    <a:lumMod val="50000"/>
                    <a:lumOff val="50000"/>
                  </a:schemeClr>
                </a:solidFill>
              </a:rPr>
              <a:t>, causando </a:t>
            </a:r>
            <a:r>
              <a:rPr lang="it-IT" sz="1600" dirty="0">
                <a:solidFill>
                  <a:schemeClr val="tx1">
                    <a:lumMod val="50000"/>
                    <a:lumOff val="50000"/>
                  </a:schemeClr>
                </a:solidFill>
              </a:rPr>
              <a:t>danni consistenti alle foreste dell'arco alpino; negli stessi giorni, precipitazioni </a:t>
            </a:r>
            <a:r>
              <a:rPr lang="it-IT" sz="1600" dirty="0" err="1">
                <a:solidFill>
                  <a:schemeClr val="tx1">
                    <a:lumMod val="50000"/>
                    <a:lumOff val="50000"/>
                  </a:schemeClr>
                </a:solidFill>
              </a:rPr>
              <a:t>diintensità</a:t>
            </a:r>
            <a:r>
              <a:rPr lang="it-IT" sz="1600" dirty="0">
                <a:solidFill>
                  <a:schemeClr val="tx1">
                    <a:lumMod val="50000"/>
                    <a:lumOff val="50000"/>
                  </a:schemeClr>
                </a:solidFill>
              </a:rPr>
              <a:t> eccezionale si sono abbattute sulle regioni del Nord Italia. Fenomeni che possono </a:t>
            </a:r>
            <a:r>
              <a:rPr lang="it-IT" sz="1600" dirty="0" smtClean="0">
                <a:solidFill>
                  <a:schemeClr val="tx1">
                    <a:lumMod val="50000"/>
                    <a:lumOff val="50000"/>
                  </a:schemeClr>
                </a:solidFill>
              </a:rPr>
              <a:t>essere considerati </a:t>
            </a:r>
            <a:r>
              <a:rPr lang="it-IT" sz="1600" dirty="0">
                <a:solidFill>
                  <a:schemeClr val="tx1">
                    <a:lumMod val="50000"/>
                    <a:lumOff val="50000"/>
                  </a:schemeClr>
                </a:solidFill>
              </a:rPr>
              <a:t>già come effetti dei mutamenti climatici.</a:t>
            </a: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8060" y="2659097"/>
            <a:ext cx="4937176" cy="3000020"/>
          </a:xfrm>
          <a:prstGeom prst="rect">
            <a:avLst/>
          </a:prstGeom>
        </p:spPr>
      </p:pic>
    </p:spTree>
    <p:extLst>
      <p:ext uri="{BB962C8B-B14F-4D97-AF65-F5344CB8AC3E}">
        <p14:creationId xmlns:p14="http://schemas.microsoft.com/office/powerpoint/2010/main" val="26666996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 situazione dei cambiamenti climatici </a:t>
            </a:r>
            <a:r>
              <a:rPr lang="it-IT" u="sng" dirty="0" smtClean="0">
                <a:effectLst>
                  <a:outerShdw blurRad="38100" dist="38100" dir="2700000" algn="tl">
                    <a:srgbClr val="000000">
                      <a:alpha val="43137"/>
                    </a:srgbClr>
                  </a:outerShdw>
                </a:effectLst>
              </a:rPr>
              <a:t>IN ITALIA</a:t>
            </a:r>
            <a:endParaRPr lang="it-IT" u="sng" dirty="0">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762032" y="1752979"/>
            <a:ext cx="4777754" cy="6614921"/>
          </a:xfrm>
        </p:spPr>
        <p:txBody>
          <a:bodyPr>
            <a:noAutofit/>
          </a:bodyPr>
          <a:lstStyle/>
          <a:p>
            <a:pPr marL="0" indent="0" algn="just">
              <a:lnSpc>
                <a:spcPct val="170000"/>
              </a:lnSpc>
              <a:buNone/>
            </a:pPr>
            <a:r>
              <a:rPr lang="it-IT" sz="1600" dirty="0" smtClean="0">
                <a:solidFill>
                  <a:schemeClr val="tx1">
                    <a:lumMod val="50000"/>
                    <a:lumOff val="50000"/>
                  </a:schemeClr>
                </a:solidFill>
              </a:rPr>
              <a:t>I fenomeni </a:t>
            </a:r>
            <a:r>
              <a:rPr lang="it-IT" sz="1600" dirty="0">
                <a:solidFill>
                  <a:schemeClr val="tx1">
                    <a:lumMod val="50000"/>
                    <a:lumOff val="50000"/>
                  </a:schemeClr>
                </a:solidFill>
              </a:rPr>
              <a:t>climatici “eccezionali” </a:t>
            </a:r>
            <a:r>
              <a:rPr lang="it-IT" sz="1600" dirty="0" smtClean="0">
                <a:solidFill>
                  <a:schemeClr val="tx1">
                    <a:lumMod val="50000"/>
                    <a:lumOff val="50000"/>
                  </a:schemeClr>
                </a:solidFill>
              </a:rPr>
              <a:t>non </a:t>
            </a:r>
            <a:r>
              <a:rPr lang="it-IT" sz="1600" dirty="0">
                <a:solidFill>
                  <a:schemeClr val="tx1">
                    <a:lumMod val="50000"/>
                    <a:lumOff val="50000"/>
                  </a:schemeClr>
                </a:solidFill>
              </a:rPr>
              <a:t>possono più </a:t>
            </a:r>
            <a:r>
              <a:rPr lang="it-IT" sz="1600" dirty="0" smtClean="0">
                <a:solidFill>
                  <a:schemeClr val="tx1">
                    <a:lumMod val="50000"/>
                    <a:lumOff val="50000"/>
                  </a:schemeClr>
                </a:solidFill>
              </a:rPr>
              <a:t>essere catalogati </a:t>
            </a:r>
            <a:r>
              <a:rPr lang="it-IT" sz="1600" dirty="0">
                <a:solidFill>
                  <a:schemeClr val="tx1">
                    <a:lumMod val="50000"/>
                    <a:lumOff val="50000"/>
                  </a:schemeClr>
                </a:solidFill>
              </a:rPr>
              <a:t>come semplici fatti di </a:t>
            </a:r>
            <a:r>
              <a:rPr lang="it-IT" sz="1600" dirty="0" smtClean="0">
                <a:solidFill>
                  <a:schemeClr val="tx1">
                    <a:lumMod val="50000"/>
                    <a:lumOff val="50000"/>
                  </a:schemeClr>
                </a:solidFill>
              </a:rPr>
              <a:t>cronaca, come cicloni e venti di </a:t>
            </a:r>
            <a:r>
              <a:rPr lang="it-IT" sz="1600" dirty="0">
                <a:solidFill>
                  <a:schemeClr val="tx1">
                    <a:lumMod val="50000"/>
                    <a:lumOff val="50000"/>
                  </a:schemeClr>
                </a:solidFill>
              </a:rPr>
              <a:t>straordinaria </a:t>
            </a:r>
            <a:r>
              <a:rPr lang="it-IT" sz="1600" dirty="0" smtClean="0">
                <a:solidFill>
                  <a:schemeClr val="tx1">
                    <a:lumMod val="50000"/>
                    <a:lumOff val="50000"/>
                  </a:schemeClr>
                </a:solidFill>
              </a:rPr>
              <a:t>intensità che, </a:t>
            </a:r>
            <a:r>
              <a:rPr lang="it-IT" sz="1600" dirty="0">
                <a:solidFill>
                  <a:schemeClr val="tx1">
                    <a:lumMod val="50000"/>
                    <a:lumOff val="50000"/>
                  </a:schemeClr>
                </a:solidFill>
              </a:rPr>
              <a:t>con raffiche fino a 200 km all’ora, hanno soffiato sulla Penisola</a:t>
            </a:r>
            <a:r>
              <a:rPr lang="it-IT" sz="1600" dirty="0" smtClean="0">
                <a:solidFill>
                  <a:schemeClr val="tx1">
                    <a:lumMod val="50000"/>
                    <a:lumOff val="50000"/>
                  </a:schemeClr>
                </a:solidFill>
              </a:rPr>
              <a:t>, causando </a:t>
            </a:r>
            <a:r>
              <a:rPr lang="it-IT" sz="1600" dirty="0">
                <a:solidFill>
                  <a:schemeClr val="tx1">
                    <a:lumMod val="50000"/>
                    <a:lumOff val="50000"/>
                  </a:schemeClr>
                </a:solidFill>
              </a:rPr>
              <a:t>danni consistenti alle foreste dell'arco alpino; negli stessi giorni, precipitazioni </a:t>
            </a:r>
            <a:r>
              <a:rPr lang="it-IT" sz="1600" dirty="0" smtClean="0">
                <a:solidFill>
                  <a:schemeClr val="tx1">
                    <a:lumMod val="50000"/>
                    <a:lumOff val="50000"/>
                  </a:schemeClr>
                </a:solidFill>
              </a:rPr>
              <a:t>di intensità </a:t>
            </a:r>
            <a:r>
              <a:rPr lang="it-IT" sz="1600" dirty="0">
                <a:solidFill>
                  <a:schemeClr val="tx1">
                    <a:lumMod val="50000"/>
                    <a:lumOff val="50000"/>
                  </a:schemeClr>
                </a:solidFill>
              </a:rPr>
              <a:t>eccezionale si sono abbattute sulle regioni del Nord </a:t>
            </a:r>
            <a:r>
              <a:rPr lang="it-IT" sz="1600" dirty="0" smtClean="0">
                <a:solidFill>
                  <a:schemeClr val="tx1">
                    <a:lumMod val="50000"/>
                    <a:lumOff val="50000"/>
                  </a:schemeClr>
                </a:solidFill>
              </a:rPr>
              <a:t>Italia.</a:t>
            </a:r>
          </a:p>
          <a:p>
            <a:pPr marL="0" indent="0" algn="just">
              <a:lnSpc>
                <a:spcPct val="170000"/>
              </a:lnSpc>
              <a:buNone/>
            </a:pPr>
            <a:r>
              <a:rPr lang="it-IT" sz="1600" dirty="0" smtClean="0">
                <a:solidFill>
                  <a:schemeClr val="tx1">
                    <a:lumMod val="50000"/>
                    <a:lumOff val="50000"/>
                  </a:schemeClr>
                </a:solidFill>
              </a:rPr>
              <a:t>Fenomeni </a:t>
            </a:r>
            <a:r>
              <a:rPr lang="it-IT" sz="1600" dirty="0">
                <a:solidFill>
                  <a:schemeClr val="tx1">
                    <a:lumMod val="50000"/>
                    <a:lumOff val="50000"/>
                  </a:schemeClr>
                </a:solidFill>
              </a:rPr>
              <a:t>che possono </a:t>
            </a:r>
            <a:r>
              <a:rPr lang="it-IT" sz="1600" dirty="0" smtClean="0">
                <a:solidFill>
                  <a:schemeClr val="tx1">
                    <a:lumMod val="50000"/>
                    <a:lumOff val="50000"/>
                  </a:schemeClr>
                </a:solidFill>
              </a:rPr>
              <a:t>essere considerati </a:t>
            </a:r>
            <a:r>
              <a:rPr lang="it-IT" sz="1600" dirty="0">
                <a:solidFill>
                  <a:schemeClr val="tx1">
                    <a:lumMod val="50000"/>
                    <a:lumOff val="50000"/>
                  </a:schemeClr>
                </a:solidFill>
              </a:rPr>
              <a:t>già come effetti dei mutamenti climatici.</a:t>
            </a:r>
          </a:p>
        </p:txBody>
      </p:sp>
      <p:pic>
        <p:nvPicPr>
          <p:cNvPr id="5" name="Immagine 4"/>
          <p:cNvPicPr>
            <a:picLocks noChangeAspect="1"/>
          </p:cNvPicPr>
          <p:nvPr/>
        </p:nvPicPr>
        <p:blipFill rotWithShape="1">
          <a:blip r:embed="rId2">
            <a:extLst>
              <a:ext uri="{28A0092B-C50C-407E-A947-70E740481C1C}">
                <a14:useLocalDpi xmlns:a14="http://schemas.microsoft.com/office/drawing/2010/main" val="0"/>
              </a:ext>
            </a:extLst>
          </a:blip>
          <a:srcRect l="22813"/>
          <a:stretch/>
        </p:blipFill>
        <p:spPr>
          <a:xfrm>
            <a:off x="677334" y="2494626"/>
            <a:ext cx="3757460" cy="3100957"/>
          </a:xfrm>
          <a:prstGeom prst="rect">
            <a:avLst/>
          </a:prstGeom>
        </p:spPr>
      </p:pic>
    </p:spTree>
    <p:extLst>
      <p:ext uri="{BB962C8B-B14F-4D97-AF65-F5344CB8AC3E}">
        <p14:creationId xmlns:p14="http://schemas.microsoft.com/office/powerpoint/2010/main" val="25053605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Possibili rimedi…</a:t>
            </a:r>
            <a:endParaRPr lang="it-IT" dirty="0"/>
          </a:p>
        </p:txBody>
      </p:sp>
      <p:sp>
        <p:nvSpPr>
          <p:cNvPr id="3" name="Segnaposto contenuto 2"/>
          <p:cNvSpPr>
            <a:spLocks noGrp="1"/>
          </p:cNvSpPr>
          <p:nvPr>
            <p:ph idx="1"/>
          </p:nvPr>
        </p:nvSpPr>
        <p:spPr>
          <a:xfrm>
            <a:off x="5944793" y="1304144"/>
            <a:ext cx="4152244" cy="5404317"/>
          </a:xfrm>
          <a:ln w="38100">
            <a:solidFill>
              <a:srgbClr val="669900"/>
            </a:solidFill>
          </a:ln>
        </p:spPr>
        <p:txBody>
          <a:bodyPr>
            <a:noAutofit/>
          </a:bodyPr>
          <a:lstStyle/>
          <a:p>
            <a:pPr algn="just"/>
            <a:r>
              <a:rPr lang="it-IT" sz="1600" b="1" u="sng" dirty="0" smtClean="0">
                <a:solidFill>
                  <a:schemeClr val="tx1">
                    <a:lumMod val="50000"/>
                    <a:lumOff val="50000"/>
                  </a:schemeClr>
                </a:solidFill>
              </a:rPr>
              <a:t>ENERGIA IDROELETTRICA</a:t>
            </a:r>
            <a:endParaRPr lang="it-IT" sz="1600" b="1" dirty="0">
              <a:solidFill>
                <a:schemeClr val="tx1">
                  <a:lumMod val="50000"/>
                  <a:lumOff val="50000"/>
                </a:schemeClr>
              </a:solidFill>
            </a:endParaRPr>
          </a:p>
          <a:p>
            <a:pPr algn="just"/>
            <a:endParaRPr lang="it-IT" sz="1600" b="1" dirty="0" smtClean="0">
              <a:solidFill>
                <a:schemeClr val="tx1">
                  <a:lumMod val="50000"/>
                  <a:lumOff val="50000"/>
                </a:schemeClr>
              </a:solidFill>
            </a:endParaRPr>
          </a:p>
          <a:p>
            <a:pPr marL="0" indent="0" algn="just">
              <a:buNone/>
            </a:pPr>
            <a:r>
              <a:rPr lang="it-IT" sz="1600" dirty="0" smtClean="0">
                <a:solidFill>
                  <a:schemeClr val="tx1">
                    <a:lumMod val="50000"/>
                    <a:lumOff val="50000"/>
                  </a:schemeClr>
                </a:solidFill>
              </a:rPr>
              <a:t>Le </a:t>
            </a:r>
            <a:r>
              <a:rPr lang="it-IT" sz="1600" dirty="0">
                <a:solidFill>
                  <a:schemeClr val="tx1">
                    <a:lumMod val="50000"/>
                    <a:lumOff val="50000"/>
                  </a:schemeClr>
                </a:solidFill>
              </a:rPr>
              <a:t>centrali idroelettriche sfruttano l’energia prodotta dal movimento dell’acqua convertendola in </a:t>
            </a:r>
            <a:r>
              <a:rPr lang="it-IT" sz="1600" dirty="0" smtClean="0">
                <a:solidFill>
                  <a:schemeClr val="tx1">
                    <a:lumMod val="50000"/>
                    <a:lumOff val="50000"/>
                  </a:schemeClr>
                </a:solidFill>
              </a:rPr>
              <a:t>elettricità. Il </a:t>
            </a:r>
            <a:r>
              <a:rPr lang="it-IT" sz="1600" dirty="0">
                <a:solidFill>
                  <a:schemeClr val="tx1">
                    <a:lumMod val="50000"/>
                    <a:lumOff val="50000"/>
                  </a:schemeClr>
                </a:solidFill>
              </a:rPr>
              <a:t>vantaggio di questo tipo di energia è che le centrali idroelettriche sono durature nel </a:t>
            </a:r>
            <a:r>
              <a:rPr lang="it-IT" sz="1600" dirty="0" smtClean="0">
                <a:solidFill>
                  <a:schemeClr val="tx1">
                    <a:lumMod val="50000"/>
                    <a:lumOff val="50000"/>
                  </a:schemeClr>
                </a:solidFill>
              </a:rPr>
              <a:t>tempo e </a:t>
            </a:r>
            <a:r>
              <a:rPr lang="it-IT" sz="1600" dirty="0">
                <a:solidFill>
                  <a:schemeClr val="tx1">
                    <a:lumMod val="50000"/>
                    <a:lumOff val="50000"/>
                  </a:schemeClr>
                </a:solidFill>
              </a:rPr>
              <a:t>che inquinano relativamente </a:t>
            </a:r>
            <a:r>
              <a:rPr lang="it-IT" sz="1600" dirty="0" smtClean="0">
                <a:solidFill>
                  <a:schemeClr val="tx1">
                    <a:lumMod val="50000"/>
                    <a:lumOff val="50000"/>
                  </a:schemeClr>
                </a:solidFill>
              </a:rPr>
              <a:t>poco. Tuttavia </a:t>
            </a:r>
            <a:r>
              <a:rPr lang="it-IT" sz="1600" dirty="0">
                <a:solidFill>
                  <a:schemeClr val="tx1">
                    <a:lumMod val="50000"/>
                    <a:lumOff val="50000"/>
                  </a:schemeClr>
                </a:solidFill>
              </a:rPr>
              <a:t>è necessario costruire le dighe per questo tipo di impianti, quindi oltre all’impatto ambientale </a:t>
            </a:r>
            <a:r>
              <a:rPr lang="it-IT" sz="1600" dirty="0" smtClean="0">
                <a:solidFill>
                  <a:schemeClr val="tx1">
                    <a:lumMod val="50000"/>
                    <a:lumOff val="50000"/>
                  </a:schemeClr>
                </a:solidFill>
              </a:rPr>
              <a:t>e paesaggistico</a:t>
            </a:r>
            <a:r>
              <a:rPr lang="it-IT" sz="1600" dirty="0">
                <a:solidFill>
                  <a:schemeClr val="tx1">
                    <a:lumMod val="50000"/>
                    <a:lumOff val="50000"/>
                  </a:schemeClr>
                </a:solidFill>
              </a:rPr>
              <a:t>, si devono considerare le emissioni causate dalla costruzione della diga stessa; oltre a </a:t>
            </a:r>
            <a:r>
              <a:rPr lang="it-IT" sz="1600" dirty="0" smtClean="0">
                <a:solidFill>
                  <a:schemeClr val="tx1">
                    <a:lumMod val="50000"/>
                    <a:lumOff val="50000"/>
                  </a:schemeClr>
                </a:solidFill>
              </a:rPr>
              <a:t>ciò l’acqua </a:t>
            </a:r>
            <a:r>
              <a:rPr lang="it-IT" sz="1600" dirty="0">
                <a:solidFill>
                  <a:schemeClr val="tx1">
                    <a:lumMod val="50000"/>
                    <a:lumOff val="50000"/>
                  </a:schemeClr>
                </a:solidFill>
              </a:rPr>
              <a:t>proveniente dalle dighe è filtrata e sfocia nei mari senza portare con sé detriti (sassi, terra, ecc</a:t>
            </a:r>
            <a:r>
              <a:rPr lang="it-IT" sz="1600" dirty="0" smtClean="0">
                <a:solidFill>
                  <a:schemeClr val="tx1">
                    <a:lumMod val="50000"/>
                    <a:lumOff val="50000"/>
                  </a:schemeClr>
                </a:solidFill>
              </a:rPr>
              <a:t>.) usando </a:t>
            </a:r>
            <a:r>
              <a:rPr lang="it-IT" sz="1600" dirty="0">
                <a:solidFill>
                  <a:schemeClr val="tx1">
                    <a:lumMod val="50000"/>
                    <a:lumOff val="50000"/>
                  </a:schemeClr>
                </a:solidFill>
              </a:rPr>
              <a:t>l’erosione delle coste e delle </a:t>
            </a:r>
            <a:r>
              <a:rPr lang="it-IT" sz="1600" dirty="0" smtClean="0">
                <a:solidFill>
                  <a:schemeClr val="tx1">
                    <a:lumMod val="50000"/>
                    <a:lumOff val="50000"/>
                  </a:schemeClr>
                </a:solidFill>
              </a:rPr>
              <a:t>spiagge.</a:t>
            </a:r>
          </a:p>
          <a:p>
            <a:pPr marL="0" indent="0" algn="just">
              <a:buNone/>
            </a:pPr>
            <a:r>
              <a:rPr lang="it-IT" sz="1600" b="1" dirty="0" smtClean="0">
                <a:solidFill>
                  <a:schemeClr val="tx1">
                    <a:lumMod val="50000"/>
                    <a:lumOff val="50000"/>
                  </a:schemeClr>
                </a:solidFill>
              </a:rPr>
              <a:t>In </a:t>
            </a:r>
            <a:r>
              <a:rPr lang="it-IT" sz="1600" b="1" dirty="0">
                <a:solidFill>
                  <a:schemeClr val="tx1">
                    <a:lumMod val="50000"/>
                    <a:lumOff val="50000"/>
                  </a:schemeClr>
                </a:solidFill>
              </a:rPr>
              <a:t>Italia l’energia idroelettrica soddisfa circa il 12% del fabbisogno energetico</a:t>
            </a:r>
            <a:r>
              <a:rPr lang="it-IT" sz="1600" b="1" dirty="0" smtClean="0">
                <a:solidFill>
                  <a:schemeClr val="tx1">
                    <a:lumMod val="50000"/>
                    <a:lumOff val="50000"/>
                  </a:schemeClr>
                </a:solidFill>
              </a:rPr>
              <a:t>.</a:t>
            </a:r>
            <a:endParaRPr lang="it-IT" sz="1600" b="1" dirty="0">
              <a:solidFill>
                <a:schemeClr val="tx1">
                  <a:lumMod val="50000"/>
                  <a:lumOff val="50000"/>
                </a:schemeClr>
              </a:solidFill>
            </a:endParaRPr>
          </a:p>
        </p:txBody>
      </p:sp>
      <p:sp>
        <p:nvSpPr>
          <p:cNvPr id="4" name="Segnaposto contenuto 2"/>
          <p:cNvSpPr txBox="1">
            <a:spLocks/>
          </p:cNvSpPr>
          <p:nvPr/>
        </p:nvSpPr>
        <p:spPr>
          <a:xfrm>
            <a:off x="677333" y="1304144"/>
            <a:ext cx="5002249" cy="5231884"/>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lnSpc>
                <a:spcPct val="150000"/>
              </a:lnSpc>
              <a:buNone/>
            </a:pPr>
            <a:r>
              <a:rPr lang="it-IT" sz="1600" b="1" dirty="0">
                <a:solidFill>
                  <a:schemeClr val="tx1">
                    <a:lumMod val="50000"/>
                    <a:lumOff val="50000"/>
                  </a:schemeClr>
                </a:solidFill>
              </a:rPr>
              <a:t>Resta poco tempo per salvare la Terra. Il sta cambiando troppo velocemente: occorre invertire la rotta prima che le conseguenze siano irreversibili.</a:t>
            </a:r>
          </a:p>
          <a:p>
            <a:pPr marL="0" indent="0" algn="ctr">
              <a:lnSpc>
                <a:spcPct val="150000"/>
              </a:lnSpc>
              <a:buNone/>
            </a:pPr>
            <a:r>
              <a:rPr lang="it-IT" sz="1600" b="1" u="sng" dirty="0" smtClean="0">
                <a:solidFill>
                  <a:schemeClr val="tx1">
                    <a:lumMod val="50000"/>
                    <a:lumOff val="50000"/>
                  </a:schemeClr>
                </a:solidFill>
              </a:rPr>
              <a:t>SI </a:t>
            </a:r>
            <a:r>
              <a:rPr lang="it-IT" sz="1600" b="1" u="sng" dirty="0">
                <a:solidFill>
                  <a:schemeClr val="tx1">
                    <a:lumMod val="50000"/>
                    <a:lumOff val="50000"/>
                  </a:schemeClr>
                </a:solidFill>
              </a:rPr>
              <a:t>RISCHIA UN EFFETTO </a:t>
            </a:r>
            <a:r>
              <a:rPr lang="it-IT" sz="1600" b="1" u="sng" dirty="0" smtClean="0">
                <a:solidFill>
                  <a:schemeClr val="tx1">
                    <a:lumMod val="50000"/>
                    <a:lumOff val="50000"/>
                  </a:schemeClr>
                </a:solidFill>
              </a:rPr>
              <a:t>DOMINO.</a:t>
            </a:r>
            <a:endParaRPr lang="it-IT" sz="1600" b="1" u="sng" dirty="0">
              <a:solidFill>
                <a:schemeClr val="tx1">
                  <a:lumMod val="50000"/>
                  <a:lumOff val="50000"/>
                </a:schemeClr>
              </a:solidFill>
            </a:endParaRPr>
          </a:p>
          <a:p>
            <a:pPr marL="0" indent="0" algn="just">
              <a:lnSpc>
                <a:spcPct val="150000"/>
              </a:lnSpc>
              <a:buFont typeface="Wingdings 3" charset="2"/>
              <a:buNone/>
            </a:pPr>
            <a:r>
              <a:rPr lang="it-IT" sz="1600" dirty="0" smtClean="0">
                <a:solidFill>
                  <a:schemeClr val="tx1">
                    <a:lumMod val="50000"/>
                    <a:lumOff val="50000"/>
                  </a:schemeClr>
                </a:solidFill>
              </a:rPr>
              <a:t>È possibile limitare i danni causati dal riscaldamento globale con apposite politiche e strategie, ma per poter riportare la temperatura allo stato originale saranno necessari decenni, o addirittura secoli.</a:t>
            </a:r>
          </a:p>
          <a:p>
            <a:pPr marL="0" indent="0" algn="just">
              <a:lnSpc>
                <a:spcPct val="150000"/>
              </a:lnSpc>
              <a:buFont typeface="Wingdings 3" charset="2"/>
              <a:buNone/>
            </a:pPr>
            <a:r>
              <a:rPr lang="it-IT" sz="1600" dirty="0" smtClean="0">
                <a:solidFill>
                  <a:schemeClr val="tx1">
                    <a:lumMod val="50000"/>
                    <a:lumOff val="50000"/>
                  </a:schemeClr>
                </a:solidFill>
              </a:rPr>
              <a:t>Uno dei possibili rimedi contro il riscaldamento globale è l’abbandono dei combustibili fossili e il passaggio a fonti di energia rinnovabili e alternative.</a:t>
            </a:r>
          </a:p>
        </p:txBody>
      </p:sp>
    </p:spTree>
    <p:extLst>
      <p:ext uri="{BB962C8B-B14F-4D97-AF65-F5344CB8AC3E}">
        <p14:creationId xmlns:p14="http://schemas.microsoft.com/office/powerpoint/2010/main" val="36031605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Possibili rimedi…</a:t>
            </a:r>
            <a:endParaRPr lang="it-IT" dirty="0"/>
          </a:p>
        </p:txBody>
      </p:sp>
      <p:sp>
        <p:nvSpPr>
          <p:cNvPr id="3" name="Segnaposto contenuto 2"/>
          <p:cNvSpPr>
            <a:spLocks noGrp="1"/>
          </p:cNvSpPr>
          <p:nvPr>
            <p:ph idx="1"/>
          </p:nvPr>
        </p:nvSpPr>
        <p:spPr>
          <a:xfrm>
            <a:off x="5944793" y="1304144"/>
            <a:ext cx="4152244" cy="5404317"/>
          </a:xfrm>
          <a:ln w="38100">
            <a:solidFill>
              <a:srgbClr val="669900"/>
            </a:solidFill>
          </a:ln>
        </p:spPr>
        <p:txBody>
          <a:bodyPr>
            <a:noAutofit/>
          </a:bodyPr>
          <a:lstStyle/>
          <a:p>
            <a:pPr algn="just"/>
            <a:r>
              <a:rPr lang="it-IT" sz="1600" b="1" u="sng" dirty="0" smtClean="0">
                <a:solidFill>
                  <a:schemeClr val="tx1">
                    <a:lumMod val="50000"/>
                    <a:lumOff val="50000"/>
                  </a:schemeClr>
                </a:solidFill>
              </a:rPr>
              <a:t>ENERGIA GEOTERMICA</a:t>
            </a:r>
            <a:r>
              <a:rPr lang="it-IT" sz="1600" b="1" dirty="0" smtClean="0">
                <a:solidFill>
                  <a:schemeClr val="tx1">
                    <a:lumMod val="50000"/>
                    <a:lumOff val="50000"/>
                  </a:schemeClr>
                </a:solidFill>
              </a:rPr>
              <a:t>.</a:t>
            </a:r>
          </a:p>
          <a:p>
            <a:pPr algn="just"/>
            <a:endParaRPr lang="it-IT" sz="1600" b="1" dirty="0" smtClean="0">
              <a:solidFill>
                <a:schemeClr val="tx1">
                  <a:lumMod val="50000"/>
                  <a:lumOff val="50000"/>
                </a:schemeClr>
              </a:solidFill>
            </a:endParaRPr>
          </a:p>
          <a:p>
            <a:pPr marL="0" indent="0" algn="just">
              <a:buNone/>
            </a:pPr>
            <a:r>
              <a:rPr lang="it-IT" sz="1600" dirty="0">
                <a:solidFill>
                  <a:schemeClr val="tx1">
                    <a:lumMod val="50000"/>
                    <a:lumOff val="50000"/>
                  </a:schemeClr>
                </a:solidFill>
              </a:rPr>
              <a:t>L’ energia geotermica sfrutta il calore naturale della Terra per produrre energia, ed è possibile </a:t>
            </a:r>
            <a:r>
              <a:rPr lang="it-IT" sz="1600" dirty="0" smtClean="0">
                <a:solidFill>
                  <a:schemeClr val="tx1">
                    <a:lumMod val="50000"/>
                    <a:lumOff val="50000"/>
                  </a:schemeClr>
                </a:solidFill>
              </a:rPr>
              <a:t>ottenere grandi </a:t>
            </a:r>
            <a:r>
              <a:rPr lang="it-IT" sz="1600" dirty="0">
                <a:solidFill>
                  <a:schemeClr val="tx1">
                    <a:lumMod val="50000"/>
                    <a:lumOff val="50000"/>
                  </a:schemeClr>
                </a:solidFill>
              </a:rPr>
              <a:t>quantità di </a:t>
            </a:r>
            <a:r>
              <a:rPr lang="it-IT" sz="1600" dirty="0" smtClean="0">
                <a:solidFill>
                  <a:schemeClr val="tx1">
                    <a:lumMod val="50000"/>
                    <a:lumOff val="50000"/>
                  </a:schemeClr>
                </a:solidFill>
              </a:rPr>
              <a:t>energia. Tra </a:t>
            </a:r>
            <a:r>
              <a:rPr lang="it-IT" sz="1600" dirty="0">
                <a:solidFill>
                  <a:schemeClr val="tx1">
                    <a:lumMod val="50000"/>
                    <a:lumOff val="50000"/>
                  </a:schemeClr>
                </a:solidFill>
              </a:rPr>
              <a:t>i vantaggi ci sono i bassi costi di gestione e manutenzione e l’esiguo utilizzo d’acqua (appena 20 litri </a:t>
            </a:r>
            <a:r>
              <a:rPr lang="it-IT" sz="1600" dirty="0" smtClean="0">
                <a:solidFill>
                  <a:schemeClr val="tx1">
                    <a:lumMod val="50000"/>
                    <a:lumOff val="50000"/>
                  </a:schemeClr>
                </a:solidFill>
              </a:rPr>
              <a:t>pe rogni </a:t>
            </a:r>
            <a:r>
              <a:rPr lang="it-IT" sz="1600" dirty="0">
                <a:solidFill>
                  <a:schemeClr val="tx1">
                    <a:lumMod val="50000"/>
                    <a:lumOff val="50000"/>
                  </a:schemeClr>
                </a:solidFill>
              </a:rPr>
              <a:t>mega watt di energia prodotto</a:t>
            </a:r>
            <a:r>
              <a:rPr lang="it-IT" sz="1600" dirty="0" smtClean="0">
                <a:solidFill>
                  <a:schemeClr val="tx1">
                    <a:lumMod val="50000"/>
                    <a:lumOff val="50000"/>
                  </a:schemeClr>
                </a:solidFill>
              </a:rPr>
              <a:t>). Gli </a:t>
            </a:r>
            <a:r>
              <a:rPr lang="it-IT" sz="1600" dirty="0">
                <a:solidFill>
                  <a:schemeClr val="tx1">
                    <a:lumMod val="50000"/>
                    <a:lumOff val="50000"/>
                  </a:schemeClr>
                </a:solidFill>
              </a:rPr>
              <a:t>svantaggi di questa fonte di energia sono gli alti costi di costruzione degli impianti, il forte odore dovuto </a:t>
            </a:r>
            <a:r>
              <a:rPr lang="it-IT" sz="1600" dirty="0" smtClean="0">
                <a:solidFill>
                  <a:schemeClr val="tx1">
                    <a:lumMod val="50000"/>
                    <a:lumOff val="50000"/>
                  </a:schemeClr>
                </a:solidFill>
              </a:rPr>
              <a:t>a causa </a:t>
            </a:r>
            <a:r>
              <a:rPr lang="it-IT" sz="1600" dirty="0">
                <a:solidFill>
                  <a:schemeClr val="tx1">
                    <a:lumMod val="50000"/>
                    <a:lumOff val="50000"/>
                  </a:schemeClr>
                </a:solidFill>
              </a:rPr>
              <a:t>delle emissioni; inoltre l’acqua calda potrebbe contenere metalli pesanti tossici per la salute (arsenico</a:t>
            </a:r>
            <a:r>
              <a:rPr lang="it-IT" sz="1600" dirty="0" smtClean="0">
                <a:solidFill>
                  <a:schemeClr val="tx1">
                    <a:lumMod val="50000"/>
                    <a:lumOff val="50000"/>
                  </a:schemeClr>
                </a:solidFill>
              </a:rPr>
              <a:t>, mercurio</a:t>
            </a:r>
            <a:r>
              <a:rPr lang="it-IT" sz="1600" dirty="0">
                <a:solidFill>
                  <a:schemeClr val="tx1">
                    <a:lumMod val="50000"/>
                    <a:lumOff val="50000"/>
                  </a:schemeClr>
                </a:solidFill>
              </a:rPr>
              <a:t>, ecc.), e in caso di perdite potrebbe inquinare il terreno.</a:t>
            </a:r>
          </a:p>
          <a:p>
            <a:pPr marL="0" indent="0" algn="just">
              <a:buNone/>
            </a:pPr>
            <a:r>
              <a:rPr lang="it-IT" sz="1600" b="1" dirty="0">
                <a:solidFill>
                  <a:schemeClr val="tx1">
                    <a:lumMod val="50000"/>
                    <a:lumOff val="50000"/>
                  </a:schemeClr>
                </a:solidFill>
              </a:rPr>
              <a:t>In Italia l’uso di energia geotermica soddisfa l’1,5% del fabbisogno energetico, ed è concentrata soprattutto </a:t>
            </a:r>
            <a:r>
              <a:rPr lang="it-IT" sz="1600" b="1" dirty="0" smtClean="0">
                <a:solidFill>
                  <a:schemeClr val="tx1">
                    <a:lumMod val="50000"/>
                    <a:lumOff val="50000"/>
                  </a:schemeClr>
                </a:solidFill>
              </a:rPr>
              <a:t>in Toscana</a:t>
            </a:r>
            <a:r>
              <a:rPr lang="it-IT" sz="1600" b="1" dirty="0">
                <a:solidFill>
                  <a:schemeClr val="tx1">
                    <a:lumMod val="50000"/>
                    <a:lumOff val="50000"/>
                  </a:schemeClr>
                </a:solidFill>
              </a:rPr>
              <a:t>.</a:t>
            </a:r>
          </a:p>
        </p:txBody>
      </p:sp>
      <p:sp>
        <p:nvSpPr>
          <p:cNvPr id="4" name="Segnaposto contenuto 2"/>
          <p:cNvSpPr txBox="1">
            <a:spLocks/>
          </p:cNvSpPr>
          <p:nvPr/>
        </p:nvSpPr>
        <p:spPr>
          <a:xfrm>
            <a:off x="677333" y="1304144"/>
            <a:ext cx="5002249" cy="5231884"/>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a:lnSpc>
                <a:spcPct val="150000"/>
              </a:lnSpc>
              <a:buFont typeface="Wingdings 3" charset="2"/>
              <a:buNone/>
            </a:pPr>
            <a:r>
              <a:rPr lang="it-IT" sz="1600" dirty="0" smtClean="0">
                <a:solidFill>
                  <a:schemeClr val="tx1">
                    <a:lumMod val="50000"/>
                    <a:lumOff val="50000"/>
                  </a:schemeClr>
                </a:solidFill>
              </a:rPr>
              <a:t>È possibile limitare i danni causati dal riscaldamento globale con apposite politiche e strategie, ma per poter riportare la temperatura allo stato originale saranno necessari decenni, o addirittura secoli.</a:t>
            </a:r>
          </a:p>
          <a:p>
            <a:pPr marL="0" indent="0" algn="just">
              <a:lnSpc>
                <a:spcPct val="150000"/>
              </a:lnSpc>
              <a:buFont typeface="Wingdings 3" charset="2"/>
              <a:buNone/>
            </a:pPr>
            <a:r>
              <a:rPr lang="it-IT" sz="1600" dirty="0" smtClean="0">
                <a:solidFill>
                  <a:schemeClr val="tx1">
                    <a:lumMod val="50000"/>
                    <a:lumOff val="50000"/>
                  </a:schemeClr>
                </a:solidFill>
              </a:rPr>
              <a:t>Uno dei possibili rimedi contro il riscaldamento globale è l’abbandono dei combustibili fossili e il passaggio a fonti di energia rinnovabili e alternative.</a:t>
            </a:r>
          </a:p>
          <a:p>
            <a:pPr marL="0" indent="0" algn="just">
              <a:lnSpc>
                <a:spcPct val="150000"/>
              </a:lnSpc>
              <a:buFont typeface="Wingdings 3" charset="2"/>
              <a:buNone/>
            </a:pPr>
            <a:r>
              <a:rPr lang="it-IT" sz="1600" dirty="0" smtClean="0">
                <a:solidFill>
                  <a:schemeClr val="tx1">
                    <a:lumMod val="50000"/>
                    <a:lumOff val="50000"/>
                  </a:schemeClr>
                </a:solidFill>
              </a:rPr>
              <a:t>Da molti anni sono in uso fonti alternative di energia, non solo nel nostro Paese, ma anche in tutto il mondo.</a:t>
            </a:r>
          </a:p>
          <a:p>
            <a:pPr marL="0" indent="0" algn="just">
              <a:lnSpc>
                <a:spcPct val="150000"/>
              </a:lnSpc>
              <a:buFont typeface="Wingdings 3" charset="2"/>
              <a:buNone/>
            </a:pPr>
            <a:r>
              <a:rPr lang="it-IT" sz="1600" dirty="0" smtClean="0">
                <a:solidFill>
                  <a:schemeClr val="tx1">
                    <a:lumMod val="50000"/>
                    <a:lumOff val="50000"/>
                  </a:schemeClr>
                </a:solidFill>
              </a:rPr>
              <a:t>Di seguito sono riportate alcune fonti energetiche alternative.</a:t>
            </a:r>
            <a:endParaRPr lang="it-IT" sz="1600" dirty="0">
              <a:solidFill>
                <a:schemeClr val="tx1">
                  <a:lumMod val="50000"/>
                  <a:lumOff val="50000"/>
                </a:schemeClr>
              </a:solidFill>
            </a:endParaRPr>
          </a:p>
        </p:txBody>
      </p:sp>
    </p:spTree>
    <p:extLst>
      <p:ext uri="{BB962C8B-B14F-4D97-AF65-F5344CB8AC3E}">
        <p14:creationId xmlns:p14="http://schemas.microsoft.com/office/powerpoint/2010/main" val="254771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Possibili rimedi…</a:t>
            </a:r>
            <a:endParaRPr lang="it-IT" dirty="0"/>
          </a:p>
        </p:txBody>
      </p:sp>
      <p:sp>
        <p:nvSpPr>
          <p:cNvPr id="3" name="Segnaposto contenuto 2"/>
          <p:cNvSpPr>
            <a:spLocks noGrp="1"/>
          </p:cNvSpPr>
          <p:nvPr>
            <p:ph idx="1"/>
          </p:nvPr>
        </p:nvSpPr>
        <p:spPr>
          <a:xfrm>
            <a:off x="5944793" y="1304144"/>
            <a:ext cx="4152244" cy="5404317"/>
          </a:xfrm>
          <a:ln w="38100">
            <a:solidFill>
              <a:srgbClr val="669900"/>
            </a:solidFill>
          </a:ln>
        </p:spPr>
        <p:txBody>
          <a:bodyPr>
            <a:noAutofit/>
          </a:bodyPr>
          <a:lstStyle/>
          <a:p>
            <a:pPr algn="just"/>
            <a:r>
              <a:rPr lang="it-IT" sz="1600" b="1" u="sng" dirty="0" smtClean="0">
                <a:solidFill>
                  <a:schemeClr val="tx1">
                    <a:lumMod val="50000"/>
                    <a:lumOff val="50000"/>
                  </a:schemeClr>
                </a:solidFill>
              </a:rPr>
              <a:t>ENERGIA SOLARE</a:t>
            </a:r>
            <a:r>
              <a:rPr lang="it-IT" sz="1600" b="1" dirty="0" smtClean="0">
                <a:solidFill>
                  <a:schemeClr val="tx1">
                    <a:lumMod val="50000"/>
                    <a:lumOff val="50000"/>
                  </a:schemeClr>
                </a:solidFill>
              </a:rPr>
              <a:t>.</a:t>
            </a:r>
          </a:p>
          <a:p>
            <a:pPr algn="just"/>
            <a:endParaRPr lang="it-IT" sz="1600" b="1" dirty="0" smtClean="0">
              <a:solidFill>
                <a:schemeClr val="tx1">
                  <a:lumMod val="50000"/>
                  <a:lumOff val="50000"/>
                </a:schemeClr>
              </a:solidFill>
            </a:endParaRPr>
          </a:p>
          <a:p>
            <a:pPr marL="0" indent="0" algn="just" fontAlgn="base">
              <a:buNone/>
            </a:pPr>
            <a:r>
              <a:rPr lang="it-IT" sz="1600" dirty="0">
                <a:solidFill>
                  <a:schemeClr val="tx1">
                    <a:lumMod val="50000"/>
                    <a:lumOff val="50000"/>
                  </a:schemeClr>
                </a:solidFill>
              </a:rPr>
              <a:t>È la forma di energia più utilizzata in </a:t>
            </a:r>
            <a:r>
              <a:rPr lang="it-IT" sz="1600" dirty="0" smtClean="0">
                <a:solidFill>
                  <a:schemeClr val="tx1">
                    <a:lumMod val="50000"/>
                    <a:lumOff val="50000"/>
                  </a:schemeClr>
                </a:solidFill>
              </a:rPr>
              <a:t>natura ed è per noi una </a:t>
            </a:r>
            <a:r>
              <a:rPr lang="it-IT" sz="1600" dirty="0">
                <a:solidFill>
                  <a:schemeClr val="tx1">
                    <a:lumMod val="50000"/>
                    <a:lumOff val="50000"/>
                  </a:schemeClr>
                </a:solidFill>
              </a:rPr>
              <a:t>fonte energetica usata per moltissimi scopi: dal riscaldamento </a:t>
            </a:r>
            <a:r>
              <a:rPr lang="it-IT" sz="1600" dirty="0" smtClean="0">
                <a:solidFill>
                  <a:schemeClr val="tx1">
                    <a:lumMod val="50000"/>
                    <a:lumOff val="50000"/>
                  </a:schemeClr>
                </a:solidFill>
              </a:rPr>
              <a:t>dell’acqua, all’alimentazione </a:t>
            </a:r>
            <a:r>
              <a:rPr lang="it-IT" sz="1600" dirty="0">
                <a:solidFill>
                  <a:schemeClr val="tx1">
                    <a:lumMod val="50000"/>
                    <a:lumOff val="50000"/>
                  </a:schemeClr>
                </a:solidFill>
              </a:rPr>
              <a:t>di automobili, aerei, alla produzione di energia, ed è usata anche per l’agricoltura. Gli svantaggi sono l’elevato costo degli impianti, il basso assorbimento di energia in caso di tempo nuvoloso (che durante la notte è nullo); inoltre l’energia solare è potentissima ma poco concentrata, il che significa che per raccogliere grandi quantità di energia è necessario disporre di grandi aree in cui installare i pannelli fotovoltaici. Però grazie al progresso tecnologico l’efficienza energetica dei pannelli fotovoltaici è aumentata, e il loro utilizzo si sta espandendo sempre </a:t>
            </a:r>
            <a:r>
              <a:rPr lang="it-IT" sz="1600" dirty="0" smtClean="0">
                <a:solidFill>
                  <a:schemeClr val="tx1">
                    <a:lumMod val="50000"/>
                    <a:lumOff val="50000"/>
                  </a:schemeClr>
                </a:solidFill>
              </a:rPr>
              <a:t>più.</a:t>
            </a:r>
            <a:endParaRPr lang="it-IT" sz="1600" dirty="0">
              <a:solidFill>
                <a:schemeClr val="tx1">
                  <a:lumMod val="50000"/>
                  <a:lumOff val="50000"/>
                </a:schemeClr>
              </a:solidFill>
            </a:endParaRPr>
          </a:p>
          <a:p>
            <a:pPr algn="just"/>
            <a:endParaRPr lang="it-IT" sz="1600" b="1" dirty="0" smtClean="0">
              <a:solidFill>
                <a:schemeClr val="tx1">
                  <a:lumMod val="50000"/>
                  <a:lumOff val="50000"/>
                </a:schemeClr>
              </a:solidFill>
            </a:endParaRPr>
          </a:p>
        </p:txBody>
      </p:sp>
      <p:sp>
        <p:nvSpPr>
          <p:cNvPr id="4" name="Segnaposto contenuto 2"/>
          <p:cNvSpPr txBox="1">
            <a:spLocks/>
          </p:cNvSpPr>
          <p:nvPr/>
        </p:nvSpPr>
        <p:spPr>
          <a:xfrm>
            <a:off x="677333" y="1304144"/>
            <a:ext cx="5002249" cy="5231884"/>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a:lnSpc>
                <a:spcPct val="150000"/>
              </a:lnSpc>
              <a:buFont typeface="Wingdings 3" charset="2"/>
              <a:buNone/>
            </a:pPr>
            <a:r>
              <a:rPr lang="it-IT" sz="1600" dirty="0" smtClean="0">
                <a:solidFill>
                  <a:schemeClr val="tx1">
                    <a:lumMod val="50000"/>
                    <a:lumOff val="50000"/>
                  </a:schemeClr>
                </a:solidFill>
              </a:rPr>
              <a:t>È possibile limitare i danni causati dal riscaldamento globale con apposite politiche e strategie, ma per poter riportare la temperatura allo stato originale saranno necessari decenni, o addirittura secoli.</a:t>
            </a:r>
          </a:p>
          <a:p>
            <a:pPr marL="0" indent="0" algn="just">
              <a:lnSpc>
                <a:spcPct val="150000"/>
              </a:lnSpc>
              <a:buFont typeface="Wingdings 3" charset="2"/>
              <a:buNone/>
            </a:pPr>
            <a:r>
              <a:rPr lang="it-IT" sz="1600" dirty="0" smtClean="0">
                <a:solidFill>
                  <a:schemeClr val="tx1">
                    <a:lumMod val="50000"/>
                    <a:lumOff val="50000"/>
                  </a:schemeClr>
                </a:solidFill>
              </a:rPr>
              <a:t>Uno dei possibili rimedi contro il riscaldamento globale è l’abbandono dei combustibili fossili e il passaggio a fonti di energia rinnovabili e alternative.</a:t>
            </a:r>
          </a:p>
          <a:p>
            <a:pPr marL="0" indent="0" algn="just">
              <a:lnSpc>
                <a:spcPct val="150000"/>
              </a:lnSpc>
              <a:buFont typeface="Wingdings 3" charset="2"/>
              <a:buNone/>
            </a:pPr>
            <a:r>
              <a:rPr lang="it-IT" sz="1600" dirty="0" smtClean="0">
                <a:solidFill>
                  <a:schemeClr val="tx1">
                    <a:lumMod val="50000"/>
                    <a:lumOff val="50000"/>
                  </a:schemeClr>
                </a:solidFill>
              </a:rPr>
              <a:t>Da molti anni sono in uso fonti alternative di energia, non solo nel nostro Paese, ma anche in tutto il mondo.</a:t>
            </a:r>
          </a:p>
          <a:p>
            <a:pPr marL="0" indent="0" algn="just">
              <a:lnSpc>
                <a:spcPct val="150000"/>
              </a:lnSpc>
              <a:buFont typeface="Wingdings 3" charset="2"/>
              <a:buNone/>
            </a:pPr>
            <a:r>
              <a:rPr lang="it-IT" sz="1600" dirty="0" smtClean="0">
                <a:solidFill>
                  <a:schemeClr val="tx1">
                    <a:lumMod val="50000"/>
                    <a:lumOff val="50000"/>
                  </a:schemeClr>
                </a:solidFill>
              </a:rPr>
              <a:t>Di seguito sono riportate alcune fonti energetiche alternative.</a:t>
            </a:r>
            <a:endParaRPr lang="it-IT" sz="1600" dirty="0">
              <a:solidFill>
                <a:schemeClr val="tx1">
                  <a:lumMod val="50000"/>
                  <a:lumOff val="50000"/>
                </a:schemeClr>
              </a:solidFill>
            </a:endParaRPr>
          </a:p>
        </p:txBody>
      </p:sp>
    </p:spTree>
    <p:extLst>
      <p:ext uri="{BB962C8B-B14F-4D97-AF65-F5344CB8AC3E}">
        <p14:creationId xmlns:p14="http://schemas.microsoft.com/office/powerpoint/2010/main" val="9261407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Possibili rimedi…</a:t>
            </a:r>
            <a:endParaRPr lang="it-IT" dirty="0"/>
          </a:p>
        </p:txBody>
      </p:sp>
      <p:sp>
        <p:nvSpPr>
          <p:cNvPr id="3" name="Segnaposto contenuto 2"/>
          <p:cNvSpPr>
            <a:spLocks noGrp="1"/>
          </p:cNvSpPr>
          <p:nvPr>
            <p:ph idx="1"/>
          </p:nvPr>
        </p:nvSpPr>
        <p:spPr>
          <a:xfrm>
            <a:off x="5944793" y="1304144"/>
            <a:ext cx="4152244" cy="5404317"/>
          </a:xfrm>
          <a:ln w="38100">
            <a:solidFill>
              <a:srgbClr val="669900"/>
            </a:solidFill>
          </a:ln>
        </p:spPr>
        <p:txBody>
          <a:bodyPr>
            <a:noAutofit/>
          </a:bodyPr>
          <a:lstStyle/>
          <a:p>
            <a:pPr algn="just"/>
            <a:r>
              <a:rPr lang="it-IT" sz="1600" b="1" u="sng" dirty="0" smtClean="0">
                <a:solidFill>
                  <a:schemeClr val="tx1">
                    <a:lumMod val="50000"/>
                    <a:lumOff val="50000"/>
                  </a:schemeClr>
                </a:solidFill>
              </a:rPr>
              <a:t>ENERGIA EOLICA</a:t>
            </a:r>
            <a:r>
              <a:rPr lang="it-IT" sz="1600" b="1" dirty="0" smtClean="0">
                <a:solidFill>
                  <a:schemeClr val="tx1">
                    <a:lumMod val="50000"/>
                    <a:lumOff val="50000"/>
                  </a:schemeClr>
                </a:solidFill>
              </a:rPr>
              <a:t>.</a:t>
            </a:r>
          </a:p>
          <a:p>
            <a:endParaRPr lang="it-IT" sz="1600" dirty="0"/>
          </a:p>
          <a:p>
            <a:pPr marL="0" indent="0" algn="just">
              <a:buNone/>
            </a:pPr>
            <a:r>
              <a:rPr lang="it-IT" sz="1600" dirty="0">
                <a:solidFill>
                  <a:schemeClr val="tx1">
                    <a:lumMod val="50000"/>
                    <a:lumOff val="50000"/>
                  </a:schemeClr>
                </a:solidFill>
              </a:rPr>
              <a:t>L’ energia eolica è nota sin dai tempi antichi, e veniva sfruttata dall’uomo per la navigazione o per i mulini </a:t>
            </a:r>
            <a:r>
              <a:rPr lang="it-IT" sz="1600" dirty="0" smtClean="0">
                <a:solidFill>
                  <a:schemeClr val="tx1">
                    <a:lumMod val="50000"/>
                    <a:lumOff val="50000"/>
                  </a:schemeClr>
                </a:solidFill>
              </a:rPr>
              <a:t>a vento. Ai </a:t>
            </a:r>
            <a:r>
              <a:rPr lang="it-IT" sz="1600" dirty="0">
                <a:solidFill>
                  <a:schemeClr val="tx1">
                    <a:lumMod val="50000"/>
                    <a:lumOff val="50000"/>
                  </a:schemeClr>
                </a:solidFill>
              </a:rPr>
              <a:t>giorni nostri la sfruttiamo per ottenere energia </a:t>
            </a:r>
            <a:r>
              <a:rPr lang="it-IT" sz="1600" dirty="0" smtClean="0">
                <a:solidFill>
                  <a:schemeClr val="tx1">
                    <a:lumMod val="50000"/>
                    <a:lumOff val="50000"/>
                  </a:schemeClr>
                </a:solidFill>
              </a:rPr>
              <a:t>elettrica. Tra </a:t>
            </a:r>
            <a:r>
              <a:rPr lang="it-IT" sz="1600" dirty="0">
                <a:solidFill>
                  <a:schemeClr val="tx1">
                    <a:lumMod val="50000"/>
                    <a:lumOff val="50000"/>
                  </a:schemeClr>
                </a:solidFill>
              </a:rPr>
              <a:t>i vantaggi ci sono i costi relativamente bassi per la produzione e l’installazione delle pale eoliche, il </a:t>
            </a:r>
            <a:r>
              <a:rPr lang="it-IT" sz="1600" dirty="0" smtClean="0">
                <a:solidFill>
                  <a:schemeClr val="tx1">
                    <a:lumMod val="50000"/>
                    <a:lumOff val="50000"/>
                  </a:schemeClr>
                </a:solidFill>
              </a:rPr>
              <a:t>poco spazio </a:t>
            </a:r>
            <a:r>
              <a:rPr lang="it-IT" sz="1600" dirty="0">
                <a:solidFill>
                  <a:schemeClr val="tx1">
                    <a:lumMod val="50000"/>
                    <a:lumOff val="50000"/>
                  </a:schemeClr>
                </a:solidFill>
              </a:rPr>
              <a:t>richiesto per l’installazione della singola pala eolica e le bassissime emissioni di CO2 ed altri </a:t>
            </a:r>
            <a:r>
              <a:rPr lang="it-IT" sz="1600" dirty="0" smtClean="0">
                <a:solidFill>
                  <a:schemeClr val="tx1">
                    <a:lumMod val="50000"/>
                    <a:lumOff val="50000"/>
                  </a:schemeClr>
                </a:solidFill>
              </a:rPr>
              <a:t>gas. Tuttavia </a:t>
            </a:r>
            <a:r>
              <a:rPr lang="it-IT" sz="1600" dirty="0">
                <a:solidFill>
                  <a:schemeClr val="tx1">
                    <a:lumMod val="50000"/>
                    <a:lumOff val="50000"/>
                  </a:schemeClr>
                </a:solidFill>
              </a:rPr>
              <a:t>le pale eoliche sono dannose per gli uccelli (mentre non si riscontrano effetti negativi sugli </a:t>
            </a:r>
            <a:r>
              <a:rPr lang="it-IT" sz="1600" dirty="0" smtClean="0">
                <a:solidFill>
                  <a:schemeClr val="tx1">
                    <a:lumMod val="50000"/>
                    <a:lumOff val="50000"/>
                  </a:schemeClr>
                </a:solidFill>
              </a:rPr>
              <a:t>altri animali), hanno </a:t>
            </a:r>
            <a:r>
              <a:rPr lang="it-IT" sz="1600" dirty="0">
                <a:solidFill>
                  <a:schemeClr val="tx1">
                    <a:lumMod val="50000"/>
                    <a:lumOff val="50000"/>
                  </a:schemeClr>
                </a:solidFill>
              </a:rPr>
              <a:t>un impatto paesaggistico negativo</a:t>
            </a:r>
            <a:r>
              <a:rPr lang="it-IT" sz="1600" dirty="0" smtClean="0">
                <a:solidFill>
                  <a:schemeClr val="tx1">
                    <a:lumMod val="50000"/>
                    <a:lumOff val="50000"/>
                  </a:schemeClr>
                </a:solidFill>
              </a:rPr>
              <a:t>.</a:t>
            </a:r>
            <a:endParaRPr lang="it-IT" sz="1600" dirty="0">
              <a:solidFill>
                <a:schemeClr val="tx1">
                  <a:lumMod val="50000"/>
                  <a:lumOff val="50000"/>
                </a:schemeClr>
              </a:solidFill>
            </a:endParaRPr>
          </a:p>
        </p:txBody>
      </p:sp>
      <p:sp>
        <p:nvSpPr>
          <p:cNvPr id="4" name="Segnaposto contenuto 2"/>
          <p:cNvSpPr txBox="1">
            <a:spLocks/>
          </p:cNvSpPr>
          <p:nvPr/>
        </p:nvSpPr>
        <p:spPr>
          <a:xfrm>
            <a:off x="677333" y="1304144"/>
            <a:ext cx="5002249" cy="5231884"/>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a:lnSpc>
                <a:spcPct val="150000"/>
              </a:lnSpc>
              <a:buFont typeface="Wingdings 3" charset="2"/>
              <a:buNone/>
            </a:pPr>
            <a:r>
              <a:rPr lang="it-IT" sz="1600" dirty="0" smtClean="0">
                <a:solidFill>
                  <a:schemeClr val="tx1">
                    <a:lumMod val="50000"/>
                    <a:lumOff val="50000"/>
                  </a:schemeClr>
                </a:solidFill>
              </a:rPr>
              <a:t>È possibile limitare i danni causati dal riscaldamento globale con apposite politiche e strategie, ma per poter riportare la temperatura allo stato originale saranno necessari decenni, o addirittura secoli.</a:t>
            </a:r>
          </a:p>
          <a:p>
            <a:pPr marL="0" indent="0" algn="just">
              <a:lnSpc>
                <a:spcPct val="150000"/>
              </a:lnSpc>
              <a:buFont typeface="Wingdings 3" charset="2"/>
              <a:buNone/>
            </a:pPr>
            <a:r>
              <a:rPr lang="it-IT" sz="1600" dirty="0" smtClean="0">
                <a:solidFill>
                  <a:schemeClr val="tx1">
                    <a:lumMod val="50000"/>
                    <a:lumOff val="50000"/>
                  </a:schemeClr>
                </a:solidFill>
              </a:rPr>
              <a:t>Uno dei possibili rimedi contro il riscaldamento globale è l’abbandono dei combustibili fossili e il passaggio a fonti di energia rinnovabili e alternative.</a:t>
            </a:r>
          </a:p>
          <a:p>
            <a:pPr marL="0" indent="0" algn="just">
              <a:lnSpc>
                <a:spcPct val="150000"/>
              </a:lnSpc>
              <a:buFont typeface="Wingdings 3" charset="2"/>
              <a:buNone/>
            </a:pPr>
            <a:r>
              <a:rPr lang="it-IT" sz="1600" dirty="0" smtClean="0">
                <a:solidFill>
                  <a:schemeClr val="tx1">
                    <a:lumMod val="50000"/>
                    <a:lumOff val="50000"/>
                  </a:schemeClr>
                </a:solidFill>
              </a:rPr>
              <a:t>Da molti anni sono in uso fonti alternative di energia, non solo nel nostro Paese, ma anche in tutto il mondo.</a:t>
            </a:r>
          </a:p>
          <a:p>
            <a:pPr marL="0" indent="0" algn="just">
              <a:lnSpc>
                <a:spcPct val="150000"/>
              </a:lnSpc>
              <a:buFont typeface="Wingdings 3" charset="2"/>
              <a:buNone/>
            </a:pPr>
            <a:r>
              <a:rPr lang="it-IT" sz="1600" dirty="0" smtClean="0">
                <a:solidFill>
                  <a:schemeClr val="tx1">
                    <a:lumMod val="50000"/>
                    <a:lumOff val="50000"/>
                  </a:schemeClr>
                </a:solidFill>
              </a:rPr>
              <a:t>Di seguito sono riportate alcune fonti energetiche alternative.</a:t>
            </a:r>
            <a:endParaRPr lang="it-IT" sz="1600" dirty="0">
              <a:solidFill>
                <a:schemeClr val="tx1">
                  <a:lumMod val="50000"/>
                  <a:lumOff val="50000"/>
                </a:schemeClr>
              </a:solidFill>
            </a:endParaRPr>
          </a:p>
        </p:txBody>
      </p:sp>
    </p:spTree>
    <p:extLst>
      <p:ext uri="{BB962C8B-B14F-4D97-AF65-F5344CB8AC3E}">
        <p14:creationId xmlns:p14="http://schemas.microsoft.com/office/powerpoint/2010/main" val="16582636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Possibili rimedi…</a:t>
            </a:r>
            <a:endParaRPr lang="it-IT" dirty="0"/>
          </a:p>
        </p:txBody>
      </p:sp>
      <p:sp>
        <p:nvSpPr>
          <p:cNvPr id="3" name="Segnaposto contenuto 2"/>
          <p:cNvSpPr>
            <a:spLocks noGrp="1"/>
          </p:cNvSpPr>
          <p:nvPr>
            <p:ph idx="1"/>
          </p:nvPr>
        </p:nvSpPr>
        <p:spPr>
          <a:xfrm>
            <a:off x="5944793" y="1304144"/>
            <a:ext cx="4152244" cy="5404317"/>
          </a:xfrm>
          <a:ln w="38100">
            <a:solidFill>
              <a:srgbClr val="669900"/>
            </a:solidFill>
          </a:ln>
        </p:spPr>
        <p:txBody>
          <a:bodyPr>
            <a:noAutofit/>
          </a:bodyPr>
          <a:lstStyle/>
          <a:p>
            <a:pPr algn="just"/>
            <a:r>
              <a:rPr lang="it-IT" sz="1600" b="1" u="sng" dirty="0" smtClean="0">
                <a:solidFill>
                  <a:schemeClr val="tx1">
                    <a:lumMod val="50000"/>
                    <a:lumOff val="50000"/>
                  </a:schemeClr>
                </a:solidFill>
              </a:rPr>
              <a:t>ENERGIA DA BIOMASSE</a:t>
            </a:r>
            <a:r>
              <a:rPr lang="it-IT" sz="1600" b="1" dirty="0" smtClean="0">
                <a:solidFill>
                  <a:schemeClr val="tx1">
                    <a:lumMod val="50000"/>
                    <a:lumOff val="50000"/>
                  </a:schemeClr>
                </a:solidFill>
              </a:rPr>
              <a:t>.</a:t>
            </a:r>
          </a:p>
          <a:p>
            <a:endParaRPr lang="it-IT" sz="1600" dirty="0"/>
          </a:p>
          <a:p>
            <a:pPr marL="0" indent="0" algn="just">
              <a:buNone/>
            </a:pPr>
            <a:r>
              <a:rPr lang="it-IT" sz="1600" dirty="0">
                <a:solidFill>
                  <a:schemeClr val="tx1">
                    <a:lumMod val="50000"/>
                    <a:lumOff val="50000"/>
                  </a:schemeClr>
                </a:solidFill>
              </a:rPr>
              <a:t>Le biomasse sono tutte le materie organiche (cioè composte da carbonio</a:t>
            </a:r>
            <a:r>
              <a:rPr lang="it-IT" sz="1600" dirty="0" smtClean="0">
                <a:solidFill>
                  <a:schemeClr val="tx1">
                    <a:lumMod val="50000"/>
                    <a:lumOff val="50000"/>
                  </a:schemeClr>
                </a:solidFill>
              </a:rPr>
              <a:t>), </a:t>
            </a:r>
            <a:r>
              <a:rPr lang="it-IT" sz="1600" dirty="0">
                <a:solidFill>
                  <a:schemeClr val="tx1">
                    <a:lumMod val="50000"/>
                    <a:lumOff val="50000"/>
                  </a:schemeClr>
                </a:solidFill>
              </a:rPr>
              <a:t>sono </a:t>
            </a:r>
            <a:r>
              <a:rPr lang="it-IT" sz="1600" dirty="0" smtClean="0">
                <a:solidFill>
                  <a:schemeClr val="tx1">
                    <a:lumMod val="50000"/>
                    <a:lumOff val="50000"/>
                  </a:schemeClr>
                </a:solidFill>
              </a:rPr>
              <a:t>gli </a:t>
            </a:r>
            <a:r>
              <a:rPr lang="it-IT" sz="1600" dirty="0">
                <a:solidFill>
                  <a:schemeClr val="tx1">
                    <a:lumMod val="50000"/>
                    <a:lumOff val="50000"/>
                  </a:schemeClr>
                </a:solidFill>
              </a:rPr>
              <a:t>scarti degli allevamenti, la legna inutilizzata, i rifiuti urbani, che vengono </a:t>
            </a:r>
            <a:r>
              <a:rPr lang="it-IT" sz="1600" dirty="0" smtClean="0">
                <a:solidFill>
                  <a:schemeClr val="tx1">
                    <a:lumMod val="50000"/>
                    <a:lumOff val="50000"/>
                  </a:schemeClr>
                </a:solidFill>
              </a:rPr>
              <a:t>bruciati per </a:t>
            </a:r>
            <a:r>
              <a:rPr lang="it-IT" sz="1600" dirty="0">
                <a:solidFill>
                  <a:schemeClr val="tx1">
                    <a:lumMod val="50000"/>
                    <a:lumOff val="50000"/>
                  </a:schemeClr>
                </a:solidFill>
              </a:rPr>
              <a:t>ottenere energia </a:t>
            </a:r>
            <a:r>
              <a:rPr lang="it-IT" sz="1600" dirty="0" smtClean="0">
                <a:solidFill>
                  <a:schemeClr val="tx1">
                    <a:lumMod val="50000"/>
                    <a:lumOff val="50000"/>
                  </a:schemeClr>
                </a:solidFill>
              </a:rPr>
              <a:t>elettrica. I </a:t>
            </a:r>
            <a:r>
              <a:rPr lang="it-IT" sz="1600" dirty="0">
                <a:solidFill>
                  <a:schemeClr val="tx1">
                    <a:lumMod val="50000"/>
                    <a:lumOff val="50000"/>
                  </a:schemeClr>
                </a:solidFill>
              </a:rPr>
              <a:t>vantaggi di questa fonte energetica sono i bassi costi dovuti al fatto che non richiede tecnologie avanzate, </a:t>
            </a:r>
            <a:r>
              <a:rPr lang="it-IT" sz="1600" dirty="0" smtClean="0">
                <a:solidFill>
                  <a:schemeClr val="tx1">
                    <a:lumMod val="50000"/>
                    <a:lumOff val="50000"/>
                  </a:schemeClr>
                </a:solidFill>
              </a:rPr>
              <a:t>le basse </a:t>
            </a:r>
            <a:r>
              <a:rPr lang="it-IT" sz="1600" dirty="0">
                <a:solidFill>
                  <a:schemeClr val="tx1">
                    <a:lumMod val="50000"/>
                    <a:lumOff val="50000"/>
                  </a:schemeClr>
                </a:solidFill>
              </a:rPr>
              <a:t>emissioni di CO2 e la facile reperibilità delle </a:t>
            </a:r>
            <a:r>
              <a:rPr lang="it-IT" sz="1600" dirty="0" smtClean="0">
                <a:solidFill>
                  <a:schemeClr val="tx1">
                    <a:lumMod val="50000"/>
                    <a:lumOff val="50000"/>
                  </a:schemeClr>
                </a:solidFill>
              </a:rPr>
              <a:t>biomasse. Tuttavia </a:t>
            </a:r>
            <a:r>
              <a:rPr lang="it-IT" sz="1600" dirty="0">
                <a:solidFill>
                  <a:schemeClr val="tx1">
                    <a:lumMod val="50000"/>
                    <a:lumOff val="50000"/>
                  </a:schemeClr>
                </a:solidFill>
              </a:rPr>
              <a:t>ci sono dei problemi, in quanto questa fonte energetica non è molto efficiente, lo stoccaggio </a:t>
            </a:r>
            <a:r>
              <a:rPr lang="it-IT" sz="1600" dirty="0" smtClean="0">
                <a:solidFill>
                  <a:schemeClr val="tx1">
                    <a:lumMod val="50000"/>
                    <a:lumOff val="50000"/>
                  </a:schemeClr>
                </a:solidFill>
              </a:rPr>
              <a:t>delle biomasse </a:t>
            </a:r>
            <a:r>
              <a:rPr lang="it-IT" sz="1600" dirty="0">
                <a:solidFill>
                  <a:schemeClr val="tx1">
                    <a:lumMod val="50000"/>
                    <a:lumOff val="50000"/>
                  </a:schemeClr>
                </a:solidFill>
              </a:rPr>
              <a:t>richiede spazio, e il loro trasporto oltre ad avere un costo è anche inquinante, per via dei gas </a:t>
            </a:r>
            <a:r>
              <a:rPr lang="it-IT" sz="1600" dirty="0" smtClean="0">
                <a:solidFill>
                  <a:schemeClr val="tx1">
                    <a:lumMod val="50000"/>
                    <a:lumOff val="50000"/>
                  </a:schemeClr>
                </a:solidFill>
              </a:rPr>
              <a:t>emessi dai </a:t>
            </a:r>
            <a:r>
              <a:rPr lang="it-IT" sz="1600" dirty="0">
                <a:solidFill>
                  <a:schemeClr val="tx1">
                    <a:lumMod val="50000"/>
                    <a:lumOff val="50000"/>
                  </a:schemeClr>
                </a:solidFill>
              </a:rPr>
              <a:t>camion addetti al trasporto.</a:t>
            </a:r>
          </a:p>
        </p:txBody>
      </p:sp>
      <p:sp>
        <p:nvSpPr>
          <p:cNvPr id="4" name="Segnaposto contenuto 2"/>
          <p:cNvSpPr txBox="1">
            <a:spLocks/>
          </p:cNvSpPr>
          <p:nvPr/>
        </p:nvSpPr>
        <p:spPr>
          <a:xfrm>
            <a:off x="677333" y="1304144"/>
            <a:ext cx="5002249" cy="5231884"/>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a:lnSpc>
                <a:spcPct val="150000"/>
              </a:lnSpc>
              <a:buFont typeface="Wingdings 3" charset="2"/>
              <a:buNone/>
            </a:pPr>
            <a:r>
              <a:rPr lang="it-IT" sz="1600" dirty="0" smtClean="0">
                <a:solidFill>
                  <a:schemeClr val="tx1">
                    <a:lumMod val="50000"/>
                    <a:lumOff val="50000"/>
                  </a:schemeClr>
                </a:solidFill>
              </a:rPr>
              <a:t>È possibile limitare i danni causati dal riscaldamento globale con apposite politiche e strategie, ma per poter riportare la temperatura allo stato originale saranno necessari decenni, o addirittura secoli.</a:t>
            </a:r>
          </a:p>
          <a:p>
            <a:pPr marL="0" indent="0" algn="just">
              <a:lnSpc>
                <a:spcPct val="150000"/>
              </a:lnSpc>
              <a:buFont typeface="Wingdings 3" charset="2"/>
              <a:buNone/>
            </a:pPr>
            <a:r>
              <a:rPr lang="it-IT" sz="1600" dirty="0" smtClean="0">
                <a:solidFill>
                  <a:schemeClr val="tx1">
                    <a:lumMod val="50000"/>
                    <a:lumOff val="50000"/>
                  </a:schemeClr>
                </a:solidFill>
              </a:rPr>
              <a:t>Uno dei possibili rimedi contro il riscaldamento globale è l’abbandono dei combustibili fossili e il passaggio a fonti di energia rinnovabili e alternative.</a:t>
            </a:r>
          </a:p>
          <a:p>
            <a:pPr marL="0" indent="0" algn="just">
              <a:lnSpc>
                <a:spcPct val="150000"/>
              </a:lnSpc>
              <a:buFont typeface="Wingdings 3" charset="2"/>
              <a:buNone/>
            </a:pPr>
            <a:r>
              <a:rPr lang="it-IT" sz="1600" dirty="0" smtClean="0">
                <a:solidFill>
                  <a:schemeClr val="tx1">
                    <a:lumMod val="50000"/>
                    <a:lumOff val="50000"/>
                  </a:schemeClr>
                </a:solidFill>
              </a:rPr>
              <a:t>Da molti anni sono in uso fonti alternative di energia, non solo nel nostro Paese, ma anche in tutto il mondo.</a:t>
            </a:r>
          </a:p>
          <a:p>
            <a:pPr marL="0" indent="0" algn="just">
              <a:lnSpc>
                <a:spcPct val="150000"/>
              </a:lnSpc>
              <a:buFont typeface="Wingdings 3" charset="2"/>
              <a:buNone/>
            </a:pPr>
            <a:r>
              <a:rPr lang="it-IT" sz="1600" dirty="0" smtClean="0">
                <a:solidFill>
                  <a:schemeClr val="tx1">
                    <a:lumMod val="50000"/>
                    <a:lumOff val="50000"/>
                  </a:schemeClr>
                </a:solidFill>
              </a:rPr>
              <a:t>Di seguito sono riportate alcune fonti energetiche alternative.</a:t>
            </a:r>
            <a:endParaRPr lang="it-IT" sz="1600" dirty="0">
              <a:solidFill>
                <a:schemeClr val="tx1">
                  <a:lumMod val="50000"/>
                  <a:lumOff val="50000"/>
                </a:schemeClr>
              </a:solidFill>
            </a:endParaRPr>
          </a:p>
        </p:txBody>
      </p:sp>
    </p:spTree>
    <p:extLst>
      <p:ext uri="{BB962C8B-B14F-4D97-AF65-F5344CB8AC3E}">
        <p14:creationId xmlns:p14="http://schemas.microsoft.com/office/powerpoint/2010/main" val="16857665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Possibili rimedi…</a:t>
            </a:r>
            <a:endParaRPr lang="it-IT" dirty="0"/>
          </a:p>
        </p:txBody>
      </p:sp>
      <p:sp>
        <p:nvSpPr>
          <p:cNvPr id="3" name="Segnaposto contenuto 2"/>
          <p:cNvSpPr>
            <a:spLocks noGrp="1"/>
          </p:cNvSpPr>
          <p:nvPr>
            <p:ph idx="1"/>
          </p:nvPr>
        </p:nvSpPr>
        <p:spPr>
          <a:xfrm>
            <a:off x="5499667" y="1089696"/>
            <a:ext cx="4381311" cy="5597707"/>
          </a:xfrm>
          <a:ln w="38100">
            <a:solidFill>
              <a:srgbClr val="669900"/>
            </a:solidFill>
          </a:ln>
        </p:spPr>
        <p:txBody>
          <a:bodyPr>
            <a:noAutofit/>
          </a:bodyPr>
          <a:lstStyle/>
          <a:p>
            <a:pPr algn="just">
              <a:lnSpc>
                <a:spcPct val="150000"/>
              </a:lnSpc>
            </a:pPr>
            <a:r>
              <a:rPr lang="it-IT" sz="1600" dirty="0">
                <a:solidFill>
                  <a:schemeClr val="tx1">
                    <a:lumMod val="50000"/>
                    <a:lumOff val="50000"/>
                  </a:schemeClr>
                </a:solidFill>
              </a:rPr>
              <a:t>La </a:t>
            </a:r>
            <a:r>
              <a:rPr lang="it-IT" sz="1600" b="1" dirty="0">
                <a:solidFill>
                  <a:schemeClr val="tx1">
                    <a:lumMod val="50000"/>
                    <a:lumOff val="50000"/>
                  </a:schemeClr>
                </a:solidFill>
              </a:rPr>
              <a:t>SOSTITUZIONE DELL’ENERGIA </a:t>
            </a:r>
            <a:r>
              <a:rPr lang="it-IT" sz="1600" dirty="0">
                <a:solidFill>
                  <a:schemeClr val="tx1">
                    <a:lumMod val="50000"/>
                    <a:lumOff val="50000"/>
                  </a:schemeClr>
                </a:solidFill>
              </a:rPr>
              <a:t>da combustibili fossili (gas, carbone e petrolio) con quella da FONTI RINNOVABILI che nel tempo sono diventate anche più convenienti e su cui Enel sta investendo tanto; </a:t>
            </a:r>
          </a:p>
          <a:p>
            <a:pPr algn="just">
              <a:lnSpc>
                <a:spcPct val="150000"/>
              </a:lnSpc>
            </a:pPr>
            <a:r>
              <a:rPr lang="it-IT" sz="1600" dirty="0">
                <a:solidFill>
                  <a:schemeClr val="tx1">
                    <a:lumMod val="50000"/>
                    <a:lumOff val="50000"/>
                  </a:schemeClr>
                </a:solidFill>
              </a:rPr>
              <a:t>L’ </a:t>
            </a:r>
            <a:r>
              <a:rPr lang="it-IT" sz="1600" b="1" dirty="0">
                <a:solidFill>
                  <a:schemeClr val="tx1">
                    <a:lumMod val="50000"/>
                    <a:lumOff val="50000"/>
                  </a:schemeClr>
                </a:solidFill>
              </a:rPr>
              <a:t>ELETTRIFICAZIONE DEI TRASPORTI </a:t>
            </a:r>
            <a:r>
              <a:rPr lang="it-IT" sz="1600" dirty="0">
                <a:solidFill>
                  <a:schemeClr val="tx1">
                    <a:lumMod val="50000"/>
                    <a:lumOff val="50000"/>
                  </a:schemeClr>
                </a:solidFill>
              </a:rPr>
              <a:t>e del  riscaldamento. </a:t>
            </a:r>
            <a:endParaRPr lang="it-IT" sz="1600" dirty="0" smtClean="0">
              <a:solidFill>
                <a:schemeClr val="tx1">
                  <a:lumMod val="50000"/>
                  <a:lumOff val="50000"/>
                </a:schemeClr>
              </a:solidFill>
            </a:endParaRPr>
          </a:p>
          <a:p>
            <a:pPr algn="just">
              <a:lnSpc>
                <a:spcPct val="150000"/>
              </a:lnSpc>
            </a:pPr>
            <a:r>
              <a:rPr lang="it-IT" sz="1600" dirty="0">
                <a:solidFill>
                  <a:schemeClr val="tx1">
                    <a:lumMod val="50000"/>
                    <a:lumOff val="50000"/>
                  </a:schemeClr>
                </a:solidFill>
              </a:rPr>
              <a:t>La </a:t>
            </a:r>
            <a:r>
              <a:rPr lang="it-IT" sz="1600" b="1" dirty="0">
                <a:solidFill>
                  <a:schemeClr val="tx1">
                    <a:lumMod val="50000"/>
                    <a:lumOff val="50000"/>
                  </a:schemeClr>
                </a:solidFill>
              </a:rPr>
              <a:t>RIFORESTAZIONE</a:t>
            </a:r>
            <a:r>
              <a:rPr lang="it-IT" sz="1600" dirty="0">
                <a:solidFill>
                  <a:schemeClr val="tx1">
                    <a:lumMod val="50000"/>
                    <a:lumOff val="50000"/>
                  </a:schemeClr>
                </a:solidFill>
              </a:rPr>
              <a:t> per ripopolare il Pianeta di alberi, gli antagonisti naturali della </a:t>
            </a:r>
            <a:r>
              <a:rPr lang="it-IT" sz="1600" dirty="0" smtClean="0">
                <a:solidFill>
                  <a:schemeClr val="tx1">
                    <a:lumMod val="50000"/>
                    <a:lumOff val="50000"/>
                  </a:schemeClr>
                </a:solidFill>
              </a:rPr>
              <a:t>CO</a:t>
            </a:r>
            <a:r>
              <a:rPr lang="it-IT" sz="1600" baseline="-25000" dirty="0" smtClean="0">
                <a:solidFill>
                  <a:schemeClr val="tx1">
                    <a:lumMod val="50000"/>
                    <a:lumOff val="50000"/>
                  </a:schemeClr>
                </a:solidFill>
              </a:rPr>
              <a:t>2</a:t>
            </a:r>
            <a:r>
              <a:rPr lang="it-IT" sz="1600" dirty="0" smtClean="0">
                <a:solidFill>
                  <a:schemeClr val="tx1">
                    <a:lumMod val="50000"/>
                    <a:lumOff val="50000"/>
                  </a:schemeClr>
                </a:solidFill>
              </a:rPr>
              <a:t>;</a:t>
            </a:r>
          </a:p>
          <a:p>
            <a:pPr algn="just">
              <a:lnSpc>
                <a:spcPct val="150000"/>
              </a:lnSpc>
            </a:pPr>
            <a:r>
              <a:rPr lang="it-IT" sz="1600" dirty="0" smtClean="0">
                <a:solidFill>
                  <a:schemeClr val="tx1">
                    <a:lumMod val="50000"/>
                    <a:lumOff val="50000"/>
                  </a:schemeClr>
                </a:solidFill>
              </a:rPr>
              <a:t>il </a:t>
            </a:r>
            <a:r>
              <a:rPr lang="it-IT" sz="1600" b="1" dirty="0" smtClean="0">
                <a:solidFill>
                  <a:schemeClr val="tx1">
                    <a:lumMod val="50000"/>
                    <a:lumOff val="50000"/>
                  </a:schemeClr>
                </a:solidFill>
              </a:rPr>
              <a:t>CAMBIO DI APPROCCIO </a:t>
            </a:r>
            <a:r>
              <a:rPr lang="it-IT" sz="1600" dirty="0">
                <a:solidFill>
                  <a:schemeClr val="tx1">
                    <a:lumMod val="50000"/>
                    <a:lumOff val="50000"/>
                  </a:schemeClr>
                </a:solidFill>
              </a:rPr>
              <a:t>nel settore </a:t>
            </a:r>
            <a:r>
              <a:rPr lang="it-IT" sz="1600" dirty="0" smtClean="0">
                <a:solidFill>
                  <a:schemeClr val="tx1">
                    <a:lumMod val="50000"/>
                    <a:lumOff val="50000"/>
                  </a:schemeClr>
                </a:solidFill>
              </a:rPr>
              <a:t>dell’agricoltura, </a:t>
            </a:r>
            <a:r>
              <a:rPr lang="it-IT" sz="1600" dirty="0">
                <a:solidFill>
                  <a:schemeClr val="tx1">
                    <a:lumMod val="50000"/>
                    <a:lumOff val="50000"/>
                  </a:schemeClr>
                </a:solidFill>
              </a:rPr>
              <a:t>applicando tecniche </a:t>
            </a:r>
            <a:r>
              <a:rPr lang="it-IT" sz="1600" dirty="0" smtClean="0">
                <a:solidFill>
                  <a:schemeClr val="tx1">
                    <a:lumMod val="50000"/>
                    <a:lumOff val="50000"/>
                  </a:schemeClr>
                </a:solidFill>
              </a:rPr>
              <a:t>innovative.</a:t>
            </a:r>
            <a:endParaRPr lang="it-IT" sz="1600" dirty="0">
              <a:solidFill>
                <a:schemeClr val="tx1">
                  <a:lumMod val="50000"/>
                  <a:lumOff val="50000"/>
                </a:schemeClr>
              </a:solidFill>
            </a:endParaRPr>
          </a:p>
        </p:txBody>
      </p:sp>
      <p:sp>
        <p:nvSpPr>
          <p:cNvPr id="5" name="Segnaposto contenuto 2"/>
          <p:cNvSpPr txBox="1">
            <a:spLocks/>
          </p:cNvSpPr>
          <p:nvPr/>
        </p:nvSpPr>
        <p:spPr>
          <a:xfrm>
            <a:off x="823424" y="2171416"/>
            <a:ext cx="4152244" cy="3240875"/>
          </a:xfrm>
          <a:prstGeom prst="rect">
            <a:avLst/>
          </a:prstGeom>
          <a:ln w="38100">
            <a:noFill/>
          </a:ln>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lnSpc>
                <a:spcPct val="150000"/>
              </a:lnSpc>
              <a:buNone/>
            </a:pPr>
            <a:r>
              <a:rPr lang="it-IT" sz="1600" b="1" dirty="0">
                <a:solidFill>
                  <a:schemeClr val="tx1">
                    <a:lumMod val="50000"/>
                    <a:lumOff val="50000"/>
                  </a:schemeClr>
                </a:solidFill>
              </a:rPr>
              <a:t>L' elettricità è il vettore energetico </a:t>
            </a:r>
            <a:r>
              <a:rPr lang="it-IT" sz="1600" b="1" dirty="0" smtClean="0">
                <a:solidFill>
                  <a:schemeClr val="tx1">
                    <a:lumMod val="50000"/>
                    <a:lumOff val="50000"/>
                  </a:schemeClr>
                </a:solidFill>
              </a:rPr>
              <a:t>del futuro</a:t>
            </a:r>
            <a:r>
              <a:rPr lang="it-IT" sz="1600" b="1" dirty="0">
                <a:solidFill>
                  <a:schemeClr val="tx1">
                    <a:lumMod val="50000"/>
                    <a:lumOff val="50000"/>
                  </a:schemeClr>
                </a:solidFill>
              </a:rPr>
              <a:t>, efficiente, sostenibile e competitivo per affrontare alcune delle sfide più difficili </a:t>
            </a:r>
            <a:r>
              <a:rPr lang="it-IT" sz="1600" b="1" dirty="0" smtClean="0">
                <a:solidFill>
                  <a:schemeClr val="tx1">
                    <a:lumMod val="50000"/>
                    <a:lumOff val="50000"/>
                  </a:schemeClr>
                </a:solidFill>
              </a:rPr>
              <a:t>dei nostri </a:t>
            </a:r>
            <a:r>
              <a:rPr lang="it-IT" sz="1600" b="1" dirty="0">
                <a:solidFill>
                  <a:schemeClr val="tx1">
                    <a:lumMod val="50000"/>
                    <a:lumOff val="50000"/>
                  </a:schemeClr>
                </a:solidFill>
              </a:rPr>
              <a:t>tempi: la </a:t>
            </a:r>
            <a:r>
              <a:rPr lang="it-IT" sz="1600" b="1" dirty="0" smtClean="0">
                <a:solidFill>
                  <a:schemeClr val="tx1">
                    <a:lumMod val="50000"/>
                    <a:lumOff val="50000"/>
                  </a:schemeClr>
                </a:solidFill>
              </a:rPr>
              <a:t>DECARBONIZZAZIONE DELL'ECONOMIA, </a:t>
            </a:r>
            <a:r>
              <a:rPr lang="it-IT" sz="1600" b="1" dirty="0">
                <a:solidFill>
                  <a:schemeClr val="tx1">
                    <a:lumMod val="50000"/>
                    <a:lumOff val="50000"/>
                  </a:schemeClr>
                </a:solidFill>
              </a:rPr>
              <a:t>la </a:t>
            </a:r>
            <a:r>
              <a:rPr lang="it-IT" sz="1600" b="1" dirty="0" smtClean="0">
                <a:solidFill>
                  <a:schemeClr val="tx1">
                    <a:lumMod val="50000"/>
                    <a:lumOff val="50000"/>
                  </a:schemeClr>
                </a:solidFill>
              </a:rPr>
              <a:t>RIDUZIONE DELL'INQUINAMENTO nelle città, l'EFFICIENZA ENERGETICA NEI TRASPORTI E NEGLI EDIFICI;</a:t>
            </a:r>
            <a:endParaRPr lang="it-IT" sz="1600" b="1" dirty="0">
              <a:solidFill>
                <a:schemeClr val="tx1">
                  <a:lumMod val="50000"/>
                  <a:lumOff val="50000"/>
                </a:schemeClr>
              </a:solidFill>
            </a:endParaRPr>
          </a:p>
        </p:txBody>
      </p:sp>
    </p:spTree>
    <p:extLst>
      <p:ext uri="{BB962C8B-B14F-4D97-AF65-F5344CB8AC3E}">
        <p14:creationId xmlns:p14="http://schemas.microsoft.com/office/powerpoint/2010/main" val="1362173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39516" y="213815"/>
            <a:ext cx="8596668" cy="1320800"/>
          </a:xfrm>
        </p:spPr>
        <p:txBody>
          <a:bodyPr/>
          <a:lstStyle/>
          <a:p>
            <a:r>
              <a:rPr lang="it-IT" dirty="0" smtClean="0"/>
              <a:t>L’opinione pubblica e l’ambiente</a:t>
            </a:r>
            <a:endParaRPr lang="it-IT" dirty="0"/>
          </a:p>
        </p:txBody>
      </p:sp>
      <p:sp>
        <p:nvSpPr>
          <p:cNvPr id="3" name="Segnaposto contenuto 2"/>
          <p:cNvSpPr>
            <a:spLocks noGrp="1"/>
          </p:cNvSpPr>
          <p:nvPr>
            <p:ph idx="1"/>
          </p:nvPr>
        </p:nvSpPr>
        <p:spPr>
          <a:xfrm>
            <a:off x="5100032" y="1167653"/>
            <a:ext cx="5434885" cy="5535799"/>
          </a:xfrm>
        </p:spPr>
        <p:txBody>
          <a:bodyPr>
            <a:noAutofit/>
          </a:bodyPr>
          <a:lstStyle/>
          <a:p>
            <a:pPr marL="0" indent="0" algn="just">
              <a:lnSpc>
                <a:spcPct val="150000"/>
              </a:lnSpc>
              <a:buNone/>
            </a:pPr>
            <a:r>
              <a:rPr lang="it-IT" sz="1600" dirty="0">
                <a:solidFill>
                  <a:schemeClr val="tx1">
                    <a:lumMod val="50000"/>
                    <a:lumOff val="50000"/>
                  </a:schemeClr>
                </a:solidFill>
              </a:rPr>
              <a:t>Negli anni l’opinione pubblica è diventata sempre più sensibile alle tematiche ambientali, e ciò è </a:t>
            </a:r>
            <a:r>
              <a:rPr lang="it-IT" sz="1600" dirty="0" smtClean="0">
                <a:solidFill>
                  <a:schemeClr val="tx1">
                    <a:lumMod val="50000"/>
                    <a:lumOff val="50000"/>
                  </a:schemeClr>
                </a:solidFill>
              </a:rPr>
              <a:t>dimostrato dall’aumento </a:t>
            </a:r>
            <a:r>
              <a:rPr lang="it-IT" sz="1600" dirty="0">
                <a:solidFill>
                  <a:schemeClr val="tx1">
                    <a:lumMod val="50000"/>
                    <a:lumOff val="50000"/>
                  </a:schemeClr>
                </a:solidFill>
              </a:rPr>
              <a:t>delle campagne e delle leggi in materia di </a:t>
            </a:r>
            <a:r>
              <a:rPr lang="it-IT" sz="1600" b="1" dirty="0">
                <a:solidFill>
                  <a:schemeClr val="tx1">
                    <a:lumMod val="50000"/>
                    <a:lumOff val="50000"/>
                  </a:schemeClr>
                </a:solidFill>
              </a:rPr>
              <a:t>inquinamento</a:t>
            </a:r>
            <a:r>
              <a:rPr lang="it-IT" sz="1600" dirty="0">
                <a:solidFill>
                  <a:schemeClr val="tx1">
                    <a:lumMod val="50000"/>
                    <a:lumOff val="50000"/>
                  </a:schemeClr>
                </a:solidFill>
              </a:rPr>
              <a:t>, </a:t>
            </a:r>
            <a:r>
              <a:rPr lang="it-IT" sz="1600" b="1" dirty="0" smtClean="0">
                <a:solidFill>
                  <a:schemeClr val="tx1">
                    <a:lumMod val="50000"/>
                    <a:lumOff val="50000"/>
                  </a:schemeClr>
                </a:solidFill>
              </a:rPr>
              <a:t>riciclo dei rifiuti</a:t>
            </a:r>
            <a:r>
              <a:rPr lang="it-IT" sz="1600" dirty="0" smtClean="0">
                <a:solidFill>
                  <a:schemeClr val="tx1">
                    <a:lumMod val="50000"/>
                    <a:lumOff val="50000"/>
                  </a:schemeClr>
                </a:solidFill>
              </a:rPr>
              <a:t> </a:t>
            </a:r>
            <a:r>
              <a:rPr lang="it-IT" sz="1600" dirty="0">
                <a:solidFill>
                  <a:schemeClr val="tx1">
                    <a:lumMod val="50000"/>
                    <a:lumOff val="50000"/>
                  </a:schemeClr>
                </a:solidFill>
              </a:rPr>
              <a:t>e </a:t>
            </a:r>
            <a:r>
              <a:rPr lang="it-IT" sz="1600" b="1" dirty="0">
                <a:solidFill>
                  <a:schemeClr val="tx1">
                    <a:lumMod val="50000"/>
                    <a:lumOff val="50000"/>
                  </a:schemeClr>
                </a:solidFill>
              </a:rPr>
              <a:t>salvaguardia dell’ambiente</a:t>
            </a:r>
            <a:r>
              <a:rPr lang="it-IT" sz="1600" dirty="0" smtClean="0">
                <a:solidFill>
                  <a:schemeClr val="tx1">
                    <a:lumMod val="50000"/>
                    <a:lumOff val="50000"/>
                  </a:schemeClr>
                </a:solidFill>
              </a:rPr>
              <a:t>, non </a:t>
            </a:r>
            <a:r>
              <a:rPr lang="it-IT" sz="1600" dirty="0">
                <a:solidFill>
                  <a:schemeClr val="tx1">
                    <a:lumMod val="50000"/>
                    <a:lumOff val="50000"/>
                  </a:schemeClr>
                </a:solidFill>
              </a:rPr>
              <a:t>solo nel nostro Paese, ma anche in tutta la </a:t>
            </a:r>
            <a:r>
              <a:rPr lang="it-IT" sz="1600" b="1" dirty="0">
                <a:solidFill>
                  <a:schemeClr val="tx1">
                    <a:lumMod val="50000"/>
                    <a:lumOff val="50000"/>
                  </a:schemeClr>
                </a:solidFill>
              </a:rPr>
              <a:t>Comunità Europea</a:t>
            </a:r>
            <a:r>
              <a:rPr lang="it-IT" sz="1600" dirty="0">
                <a:solidFill>
                  <a:schemeClr val="tx1">
                    <a:lumMod val="50000"/>
                    <a:lumOff val="50000"/>
                  </a:schemeClr>
                </a:solidFill>
              </a:rPr>
              <a:t> e nel </a:t>
            </a:r>
            <a:r>
              <a:rPr lang="it-IT" sz="1600" b="1" dirty="0">
                <a:solidFill>
                  <a:schemeClr val="tx1">
                    <a:lumMod val="50000"/>
                    <a:lumOff val="50000"/>
                  </a:schemeClr>
                </a:solidFill>
              </a:rPr>
              <a:t>mondo</a:t>
            </a:r>
            <a:r>
              <a:rPr lang="it-IT" sz="1600" dirty="0">
                <a:solidFill>
                  <a:schemeClr val="tx1">
                    <a:lumMod val="50000"/>
                    <a:lumOff val="50000"/>
                  </a:schemeClr>
                </a:solidFill>
              </a:rPr>
              <a:t>.</a:t>
            </a:r>
          </a:p>
          <a:p>
            <a:pPr marL="0" indent="0" algn="just">
              <a:lnSpc>
                <a:spcPct val="150000"/>
              </a:lnSpc>
              <a:buNone/>
            </a:pPr>
            <a:r>
              <a:rPr lang="it-IT" sz="1600" dirty="0">
                <a:solidFill>
                  <a:schemeClr val="tx1">
                    <a:lumMod val="50000"/>
                    <a:lumOff val="50000"/>
                  </a:schemeClr>
                </a:solidFill>
              </a:rPr>
              <a:t>Gli Stati hanno partecipato e ratificato vari protocolli e convenzioni in materia di protezione ambientale, come il </a:t>
            </a:r>
            <a:r>
              <a:rPr lang="it-IT" sz="1600" b="1" dirty="0">
                <a:solidFill>
                  <a:schemeClr val="tx1">
                    <a:lumMod val="50000"/>
                    <a:lumOff val="50000"/>
                  </a:schemeClr>
                </a:solidFill>
              </a:rPr>
              <a:t>protocollo di Kyoto del 1997 </a:t>
            </a:r>
            <a:r>
              <a:rPr lang="it-IT" sz="1600" dirty="0">
                <a:solidFill>
                  <a:schemeClr val="tx1">
                    <a:lumMod val="50000"/>
                    <a:lumOff val="50000"/>
                  </a:schemeClr>
                </a:solidFill>
              </a:rPr>
              <a:t>o gli </a:t>
            </a:r>
            <a:r>
              <a:rPr lang="it-IT" sz="1600" b="1" dirty="0">
                <a:solidFill>
                  <a:schemeClr val="tx1">
                    <a:lumMod val="50000"/>
                    <a:lumOff val="50000"/>
                  </a:schemeClr>
                </a:solidFill>
              </a:rPr>
              <a:t>accordi di Parigi del 2015</a:t>
            </a:r>
            <a:r>
              <a:rPr lang="it-IT" sz="1600" dirty="0">
                <a:solidFill>
                  <a:schemeClr val="tx1">
                    <a:lumMod val="50000"/>
                    <a:lumOff val="50000"/>
                  </a:schemeClr>
                </a:solidFill>
              </a:rPr>
              <a:t>, ma nazioni che ancora utilizzano il </a:t>
            </a:r>
            <a:r>
              <a:rPr lang="it-IT" sz="1600" dirty="0" smtClean="0">
                <a:solidFill>
                  <a:schemeClr val="tx1">
                    <a:lumMod val="50000"/>
                    <a:lumOff val="50000"/>
                  </a:schemeClr>
                </a:solidFill>
              </a:rPr>
              <a:t>carbone e </a:t>
            </a:r>
            <a:r>
              <a:rPr lang="it-IT" sz="1600" dirty="0">
                <a:solidFill>
                  <a:schemeClr val="tx1">
                    <a:lumMod val="50000"/>
                    <a:lumOff val="50000"/>
                  </a:schemeClr>
                </a:solidFill>
              </a:rPr>
              <a:t>altri combustibili fossili come fonti energetiche, e responsabili di considerevoli emissioni di anidride carbonica</a:t>
            </a:r>
            <a:r>
              <a:rPr lang="it-IT" sz="1600" dirty="0" smtClean="0">
                <a:solidFill>
                  <a:schemeClr val="tx1">
                    <a:lumMod val="50000"/>
                    <a:lumOff val="50000"/>
                  </a:schemeClr>
                </a:solidFill>
              </a:rPr>
              <a:t>, come </a:t>
            </a:r>
            <a:r>
              <a:rPr lang="it-IT" sz="1600" dirty="0">
                <a:solidFill>
                  <a:schemeClr val="tx1">
                    <a:lumMod val="50000"/>
                    <a:lumOff val="50000"/>
                  </a:schemeClr>
                </a:solidFill>
              </a:rPr>
              <a:t>gli Stati Uniti e la Cina, hanno sempre avuto riserve nei confronti di simili trattati, dal momento </a:t>
            </a:r>
            <a:r>
              <a:rPr lang="it-IT" sz="1600" dirty="0" smtClean="0">
                <a:solidFill>
                  <a:schemeClr val="tx1">
                    <a:lumMod val="50000"/>
                    <a:lumOff val="50000"/>
                  </a:schemeClr>
                </a:solidFill>
              </a:rPr>
              <a:t>che possono </a:t>
            </a:r>
            <a:r>
              <a:rPr lang="it-IT" sz="1600" dirty="0">
                <a:solidFill>
                  <a:schemeClr val="tx1">
                    <a:lumMod val="50000"/>
                    <a:lumOff val="50000"/>
                  </a:schemeClr>
                </a:solidFill>
              </a:rPr>
              <a:t>danneggiare la loro economia</a:t>
            </a:r>
            <a:r>
              <a:rPr lang="it-IT" sz="1600" dirty="0" smtClean="0">
                <a:solidFill>
                  <a:schemeClr val="tx1">
                    <a:lumMod val="50000"/>
                    <a:lumOff val="50000"/>
                  </a:schemeClr>
                </a:solidFill>
              </a:rPr>
              <a:t>.</a:t>
            </a:r>
            <a:endParaRPr lang="it-IT" sz="1600" dirty="0">
              <a:solidFill>
                <a:schemeClr val="tx1">
                  <a:lumMod val="50000"/>
                  <a:lumOff val="50000"/>
                </a:schemeClr>
              </a:solidFill>
            </a:endParaRPr>
          </a:p>
        </p:txBody>
      </p:sp>
      <p:pic>
        <p:nvPicPr>
          <p:cNvPr id="5" name="Immagine 4"/>
          <p:cNvPicPr>
            <a:picLocks noChangeAspect="1"/>
          </p:cNvPicPr>
          <p:nvPr/>
        </p:nvPicPr>
        <p:blipFill rotWithShape="1">
          <a:blip r:embed="rId2">
            <a:extLst>
              <a:ext uri="{28A0092B-C50C-407E-A947-70E740481C1C}">
                <a14:useLocalDpi xmlns:a14="http://schemas.microsoft.com/office/drawing/2010/main" val="0"/>
              </a:ext>
            </a:extLst>
          </a:blip>
          <a:srcRect l="1387" t="1313" r="1270" b="1703"/>
          <a:stretch/>
        </p:blipFill>
        <p:spPr>
          <a:xfrm>
            <a:off x="796634" y="1270000"/>
            <a:ext cx="4184098" cy="3110524"/>
          </a:xfrm>
          <a:prstGeom prst="rect">
            <a:avLst/>
          </a:prstGeom>
        </p:spPr>
      </p:pic>
      <p:sp>
        <p:nvSpPr>
          <p:cNvPr id="6" name="Segnaposto contenuto 2"/>
          <p:cNvSpPr txBox="1">
            <a:spLocks/>
          </p:cNvSpPr>
          <p:nvPr/>
        </p:nvSpPr>
        <p:spPr>
          <a:xfrm>
            <a:off x="739516" y="4380524"/>
            <a:ext cx="4298334" cy="2328580"/>
          </a:xfrm>
          <a:prstGeom prst="rect">
            <a:avLst/>
          </a:prstGeom>
          <a:ln w="38100">
            <a:solidFill>
              <a:srgbClr val="669900"/>
            </a:solidFill>
          </a:ln>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lnSpc>
                <a:spcPct val="150000"/>
              </a:lnSpc>
              <a:buFont typeface="Wingdings 3" charset="2"/>
              <a:buNone/>
            </a:pPr>
            <a:r>
              <a:rPr lang="it-IT" sz="1400" b="1" dirty="0" smtClean="0">
                <a:solidFill>
                  <a:schemeClr val="tx1">
                    <a:lumMod val="50000"/>
                    <a:lumOff val="50000"/>
                  </a:schemeClr>
                </a:solidFill>
              </a:rPr>
              <a:t>Associazioni come Greenpeace e il WWF si battono da decenni per la salvaguardia dell’ambiente, con campagne di sensibilizzazione e informazione mirate a creare più consapevolezza sui temi ambientali, i cambiamenti climatici e la preservazione dell’ambiente.</a:t>
            </a:r>
            <a:endParaRPr lang="it-IT" sz="1400" b="1" dirty="0">
              <a:solidFill>
                <a:schemeClr val="tx1">
                  <a:lumMod val="50000"/>
                  <a:lumOff val="50000"/>
                </a:schemeClr>
              </a:solidFill>
            </a:endParaRPr>
          </a:p>
        </p:txBody>
      </p:sp>
    </p:spTree>
    <p:extLst>
      <p:ext uri="{BB962C8B-B14F-4D97-AF65-F5344CB8AC3E}">
        <p14:creationId xmlns:p14="http://schemas.microsoft.com/office/powerpoint/2010/main" val="20984495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70934" y="343611"/>
            <a:ext cx="8596668" cy="1320800"/>
          </a:xfrm>
        </p:spPr>
        <p:txBody>
          <a:bodyPr/>
          <a:lstStyle/>
          <a:p>
            <a:r>
              <a:rPr lang="it-IT" dirty="0" smtClean="0"/>
              <a:t>Che cos’è il </a:t>
            </a:r>
            <a:r>
              <a:rPr lang="it-IT" u="sng" dirty="0" smtClean="0">
                <a:effectLst>
                  <a:outerShdw blurRad="38100" dist="38100" dir="2700000" algn="tl">
                    <a:srgbClr val="000000">
                      <a:alpha val="43137"/>
                    </a:srgbClr>
                  </a:outerShdw>
                </a:effectLst>
              </a:rPr>
              <a:t>CLIMA</a:t>
            </a:r>
            <a:r>
              <a:rPr lang="it-IT" dirty="0" smtClean="0"/>
              <a:t>?</a:t>
            </a:r>
            <a:endParaRPr lang="it-IT" dirty="0"/>
          </a:p>
        </p:txBody>
      </p:sp>
      <p:pic>
        <p:nvPicPr>
          <p:cNvPr id="6" name="Segnaposto contenuto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08000" y="758908"/>
            <a:ext cx="6099092" cy="6099092"/>
          </a:xfrm>
        </p:spPr>
      </p:pic>
      <p:sp>
        <p:nvSpPr>
          <p:cNvPr id="8" name="Segnaposto contenuto 2"/>
          <p:cNvSpPr txBox="1">
            <a:spLocks/>
          </p:cNvSpPr>
          <p:nvPr/>
        </p:nvSpPr>
        <p:spPr>
          <a:xfrm>
            <a:off x="4973923" y="98913"/>
            <a:ext cx="5864056" cy="6759087"/>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a:lnSpc>
                <a:spcPct val="170000"/>
              </a:lnSpc>
              <a:buFont typeface="Wingdings 3" charset="2"/>
              <a:buNone/>
            </a:pPr>
            <a:r>
              <a:rPr lang="it-IT" sz="6400" dirty="0">
                <a:solidFill>
                  <a:schemeClr val="tx1">
                    <a:lumMod val="50000"/>
                    <a:lumOff val="50000"/>
                  </a:schemeClr>
                </a:solidFill>
              </a:rPr>
              <a:t>I</a:t>
            </a:r>
            <a:r>
              <a:rPr lang="it-IT" sz="6400" dirty="0" smtClean="0">
                <a:solidFill>
                  <a:schemeClr val="tx1">
                    <a:lumMod val="50000"/>
                    <a:lumOff val="50000"/>
                  </a:schemeClr>
                </a:solidFill>
              </a:rPr>
              <a:t>l </a:t>
            </a:r>
            <a:r>
              <a:rPr lang="it-IT" sz="6400" dirty="0">
                <a:solidFill>
                  <a:schemeClr val="tx1">
                    <a:lumMod val="50000"/>
                    <a:lumOff val="50000"/>
                  </a:schemeClr>
                </a:solidFill>
              </a:rPr>
              <a:t>clima è lo stato medio del tempo atmosferico, considerato in vari livelli (locale, regionale, nazionale</a:t>
            </a:r>
            <a:r>
              <a:rPr lang="it-IT" sz="6400" dirty="0" smtClean="0">
                <a:solidFill>
                  <a:schemeClr val="tx1">
                    <a:lumMod val="50000"/>
                    <a:lumOff val="50000"/>
                  </a:schemeClr>
                </a:solidFill>
              </a:rPr>
              <a:t>, globale</a:t>
            </a:r>
            <a:r>
              <a:rPr lang="it-IT" sz="6400" dirty="0">
                <a:solidFill>
                  <a:schemeClr val="tx1">
                    <a:lumMod val="50000"/>
                    <a:lumOff val="50000"/>
                  </a:schemeClr>
                </a:solidFill>
              </a:rPr>
              <a:t>) rilevato nell’arco di 20 o 30 anni.</a:t>
            </a:r>
          </a:p>
          <a:p>
            <a:pPr marL="0" indent="0" algn="just">
              <a:lnSpc>
                <a:spcPct val="170000"/>
              </a:lnSpc>
              <a:buFont typeface="Wingdings 3" charset="2"/>
              <a:buNone/>
            </a:pPr>
            <a:r>
              <a:rPr lang="it-IT" sz="6400" dirty="0">
                <a:solidFill>
                  <a:schemeClr val="tx1">
                    <a:lumMod val="50000"/>
                    <a:lumOff val="50000"/>
                  </a:schemeClr>
                </a:solidFill>
              </a:rPr>
              <a:t>Il pianeta è suddiviso in più zone </a:t>
            </a:r>
            <a:r>
              <a:rPr lang="it-IT" sz="6400" dirty="0" smtClean="0">
                <a:solidFill>
                  <a:schemeClr val="tx1">
                    <a:lumMod val="50000"/>
                    <a:lumOff val="50000"/>
                  </a:schemeClr>
                </a:solidFill>
              </a:rPr>
              <a:t>climatiche a cui corrispondono differenti temperature </a:t>
            </a:r>
            <a:r>
              <a:rPr lang="it-IT" sz="6400" dirty="0">
                <a:solidFill>
                  <a:schemeClr val="tx1">
                    <a:lumMod val="50000"/>
                    <a:lumOff val="50000"/>
                  </a:schemeClr>
                </a:solidFill>
              </a:rPr>
              <a:t>nel corso dell’anno e diversi tipi di flora e </a:t>
            </a:r>
            <a:r>
              <a:rPr lang="it-IT" sz="6400" dirty="0" smtClean="0">
                <a:solidFill>
                  <a:schemeClr val="tx1">
                    <a:lumMod val="50000"/>
                    <a:lumOff val="50000"/>
                  </a:schemeClr>
                </a:solidFill>
              </a:rPr>
              <a:t>fauna. </a:t>
            </a:r>
          </a:p>
          <a:p>
            <a:pPr marL="0" indent="0" algn="just">
              <a:lnSpc>
                <a:spcPct val="170000"/>
              </a:lnSpc>
              <a:buFont typeface="Wingdings 3" charset="2"/>
              <a:buNone/>
            </a:pPr>
            <a:r>
              <a:rPr lang="it-IT" sz="6400" dirty="0" smtClean="0">
                <a:solidFill>
                  <a:schemeClr val="tx1">
                    <a:lumMod val="50000"/>
                    <a:lumOff val="50000"/>
                  </a:schemeClr>
                </a:solidFill>
              </a:rPr>
              <a:t>Il clima è determinato da vari fattori, riconducibili sia all’azione dell’uomo, sia ad elementi e fenomeni naturali:</a:t>
            </a:r>
          </a:p>
          <a:p>
            <a:pPr algn="just">
              <a:lnSpc>
                <a:spcPct val="120000"/>
              </a:lnSpc>
              <a:buFont typeface="Arial" panose="020B0604020202020204" pitchFamily="34" charset="0"/>
              <a:buChar char="•"/>
            </a:pPr>
            <a:r>
              <a:rPr lang="it-IT" sz="6400" dirty="0" smtClean="0">
                <a:solidFill>
                  <a:schemeClr val="tx1">
                    <a:lumMod val="50000"/>
                    <a:lumOff val="50000"/>
                  </a:schemeClr>
                </a:solidFill>
              </a:rPr>
              <a:t>la </a:t>
            </a:r>
            <a:r>
              <a:rPr lang="it-IT" sz="6400" dirty="0">
                <a:solidFill>
                  <a:schemeClr val="tx1">
                    <a:lumMod val="50000"/>
                    <a:lumOff val="50000"/>
                  </a:schemeClr>
                </a:solidFill>
              </a:rPr>
              <a:t>latitudine (la distanza dall’equatore);</a:t>
            </a:r>
          </a:p>
          <a:p>
            <a:pPr algn="just">
              <a:lnSpc>
                <a:spcPct val="120000"/>
              </a:lnSpc>
              <a:buFont typeface="Arial" panose="020B0604020202020204" pitchFamily="34" charset="0"/>
              <a:buChar char="•"/>
            </a:pPr>
            <a:r>
              <a:rPr lang="it-IT" sz="6400" dirty="0">
                <a:solidFill>
                  <a:schemeClr val="tx1">
                    <a:lumMod val="50000"/>
                    <a:lumOff val="50000"/>
                  </a:schemeClr>
                </a:solidFill>
              </a:rPr>
              <a:t>l’ albedo (la radiazione solare riflessa dalla Terra);</a:t>
            </a:r>
          </a:p>
          <a:p>
            <a:pPr algn="just">
              <a:lnSpc>
                <a:spcPct val="120000"/>
              </a:lnSpc>
              <a:buFont typeface="Arial" panose="020B0604020202020204" pitchFamily="34" charset="0"/>
              <a:buChar char="•"/>
            </a:pPr>
            <a:r>
              <a:rPr lang="it-IT" sz="6400" dirty="0">
                <a:solidFill>
                  <a:schemeClr val="tx1">
                    <a:lumMod val="50000"/>
                    <a:lumOff val="50000"/>
                  </a:schemeClr>
                </a:solidFill>
              </a:rPr>
              <a:t>le correnti marine;</a:t>
            </a:r>
          </a:p>
          <a:p>
            <a:pPr algn="just">
              <a:lnSpc>
                <a:spcPct val="120000"/>
              </a:lnSpc>
              <a:buFont typeface="Arial" panose="020B0604020202020204" pitchFamily="34" charset="0"/>
              <a:buChar char="•"/>
            </a:pPr>
            <a:r>
              <a:rPr lang="it-IT" sz="6400" dirty="0">
                <a:solidFill>
                  <a:schemeClr val="tx1">
                    <a:lumMod val="50000"/>
                    <a:lumOff val="50000"/>
                  </a:schemeClr>
                </a:solidFill>
              </a:rPr>
              <a:t>l’ altitudine;</a:t>
            </a:r>
          </a:p>
          <a:p>
            <a:pPr algn="just">
              <a:lnSpc>
                <a:spcPct val="120000"/>
              </a:lnSpc>
              <a:buFont typeface="Arial" panose="020B0604020202020204" pitchFamily="34" charset="0"/>
              <a:buChar char="•"/>
            </a:pPr>
            <a:r>
              <a:rPr lang="it-IT" sz="6400" dirty="0">
                <a:solidFill>
                  <a:schemeClr val="tx1">
                    <a:lumMod val="50000"/>
                    <a:lumOff val="50000"/>
                  </a:schemeClr>
                </a:solidFill>
              </a:rPr>
              <a:t>la vicinanza a grandi bacini acquatici (che mitigano il clima);</a:t>
            </a:r>
          </a:p>
          <a:p>
            <a:pPr algn="just">
              <a:lnSpc>
                <a:spcPct val="120000"/>
              </a:lnSpc>
              <a:buFont typeface="Arial" panose="020B0604020202020204" pitchFamily="34" charset="0"/>
              <a:buChar char="•"/>
            </a:pPr>
            <a:r>
              <a:rPr lang="it-IT" sz="6400" dirty="0" smtClean="0">
                <a:solidFill>
                  <a:schemeClr val="tx1">
                    <a:lumMod val="50000"/>
                    <a:lumOff val="50000"/>
                  </a:schemeClr>
                </a:solidFill>
              </a:rPr>
              <a:t>la </a:t>
            </a:r>
            <a:r>
              <a:rPr lang="it-IT" sz="6400" dirty="0">
                <a:solidFill>
                  <a:schemeClr val="tx1">
                    <a:lumMod val="50000"/>
                    <a:lumOff val="50000"/>
                  </a:schemeClr>
                </a:solidFill>
              </a:rPr>
              <a:t>vegetazione (produce ossigeno e assorbe anidride carbonica);</a:t>
            </a:r>
          </a:p>
          <a:p>
            <a:pPr algn="just">
              <a:lnSpc>
                <a:spcPct val="120000"/>
              </a:lnSpc>
              <a:buFont typeface="Arial" panose="020B0604020202020204" pitchFamily="34" charset="0"/>
              <a:buChar char="•"/>
            </a:pPr>
            <a:r>
              <a:rPr lang="it-IT" sz="6400" dirty="0">
                <a:solidFill>
                  <a:schemeClr val="tx1">
                    <a:lumMod val="50000"/>
                    <a:lumOff val="50000"/>
                  </a:schemeClr>
                </a:solidFill>
              </a:rPr>
              <a:t>le attività umane;</a:t>
            </a:r>
          </a:p>
          <a:p>
            <a:pPr algn="just">
              <a:lnSpc>
                <a:spcPct val="120000"/>
              </a:lnSpc>
              <a:buFont typeface="Arial" panose="020B0604020202020204" pitchFamily="34" charset="0"/>
              <a:buChar char="•"/>
            </a:pPr>
            <a:r>
              <a:rPr lang="it-IT" sz="6400" dirty="0">
                <a:solidFill>
                  <a:schemeClr val="tx1">
                    <a:lumMod val="50000"/>
                    <a:lumOff val="50000"/>
                  </a:schemeClr>
                </a:solidFill>
              </a:rPr>
              <a:t>l’ effetto serra (causato sia dall’uomo che dalla natura).</a:t>
            </a:r>
          </a:p>
          <a:p>
            <a:pPr algn="just">
              <a:lnSpc>
                <a:spcPct val="120000"/>
              </a:lnSpc>
              <a:buFont typeface="Arial" panose="020B0604020202020204" pitchFamily="34" charset="0"/>
              <a:buChar char="•"/>
            </a:pPr>
            <a:endParaRPr lang="it-IT" dirty="0"/>
          </a:p>
        </p:txBody>
      </p:sp>
    </p:spTree>
    <p:extLst>
      <p:ext uri="{BB962C8B-B14F-4D97-AF65-F5344CB8AC3E}">
        <p14:creationId xmlns:p14="http://schemas.microsoft.com/office/powerpoint/2010/main" val="32300104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1000"/>
            <a:lum/>
          </a:blip>
          <a:srcRect/>
          <a:stretch>
            <a:fillRect t="-2000" b="-2000"/>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7345421" y="2809266"/>
            <a:ext cx="4077545" cy="1320800"/>
          </a:xfrm>
        </p:spPr>
        <p:txBody>
          <a:bodyPr/>
          <a:lstStyle/>
          <a:p>
            <a:pPr algn="ctr"/>
            <a:r>
              <a:rPr lang="it-IT" b="1" dirty="0" smtClean="0">
                <a:solidFill>
                  <a:schemeClr val="tx1"/>
                </a:solidFill>
                <a:effectLst>
                  <a:outerShdw blurRad="38100" dist="38100" dir="2700000" algn="tl">
                    <a:srgbClr val="000000">
                      <a:alpha val="43137"/>
                    </a:srgbClr>
                  </a:outerShdw>
                </a:effectLst>
              </a:rPr>
              <a:t>Grazie per l’attenzione!</a:t>
            </a:r>
            <a:endParaRPr lang="it-IT" b="1"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62632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t>
            </a:r>
            <a:r>
              <a:rPr lang="it-IT" u="sng" dirty="0" smtClean="0">
                <a:effectLst>
                  <a:outerShdw blurRad="38100" dist="38100" dir="2700000" algn="tl">
                    <a:srgbClr val="000000">
                      <a:alpha val="43137"/>
                    </a:srgbClr>
                  </a:outerShdw>
                </a:effectLst>
              </a:rPr>
              <a:t>EFFETTO SERRA</a:t>
            </a:r>
            <a:endParaRPr lang="it-IT" u="sng" dirty="0">
              <a:effectLst>
                <a:outerShdw blurRad="38100" dist="38100" dir="2700000" algn="tl">
                  <a:srgbClr val="000000">
                    <a:alpha val="43137"/>
                  </a:srgbClr>
                </a:outerShdw>
              </a:effectLst>
            </a:endParaRPr>
          </a:p>
        </p:txBody>
      </p:sp>
      <p:sp>
        <p:nvSpPr>
          <p:cNvPr id="4" name="Segnaposto contenuto 3"/>
          <p:cNvSpPr>
            <a:spLocks noGrp="1"/>
          </p:cNvSpPr>
          <p:nvPr>
            <p:ph idx="1"/>
          </p:nvPr>
        </p:nvSpPr>
        <p:spPr>
          <a:xfrm>
            <a:off x="5267460" y="1137634"/>
            <a:ext cx="5164428" cy="5588000"/>
          </a:xfrm>
        </p:spPr>
        <p:txBody>
          <a:bodyPr>
            <a:normAutofit fontScale="25000" lnSpcReduction="20000"/>
          </a:bodyPr>
          <a:lstStyle/>
          <a:p>
            <a:pPr marL="0" indent="0" algn="just">
              <a:lnSpc>
                <a:spcPct val="170000"/>
              </a:lnSpc>
              <a:buNone/>
            </a:pPr>
            <a:r>
              <a:rPr lang="it-IT" sz="6400" dirty="0" smtClean="0">
                <a:solidFill>
                  <a:schemeClr val="tx1">
                    <a:lumMod val="50000"/>
                    <a:lumOff val="50000"/>
                  </a:schemeClr>
                </a:solidFill>
              </a:rPr>
              <a:t>L’ </a:t>
            </a:r>
            <a:r>
              <a:rPr lang="it-IT" sz="6400" dirty="0">
                <a:solidFill>
                  <a:schemeClr val="tx1">
                    <a:lumMod val="50000"/>
                    <a:lumOff val="50000"/>
                  </a:schemeClr>
                </a:solidFill>
              </a:rPr>
              <a:t>effetto serra è un fenomeno </a:t>
            </a:r>
            <a:r>
              <a:rPr lang="it-IT" sz="6400" dirty="0" smtClean="0">
                <a:solidFill>
                  <a:schemeClr val="tx1">
                    <a:lumMod val="50000"/>
                    <a:lumOff val="50000"/>
                  </a:schemeClr>
                </a:solidFill>
              </a:rPr>
              <a:t>di regolazione della temperatura </a:t>
            </a:r>
            <a:r>
              <a:rPr lang="it-IT" sz="6400" dirty="0">
                <a:solidFill>
                  <a:schemeClr val="tx1">
                    <a:lumMod val="50000"/>
                    <a:lumOff val="50000"/>
                  </a:schemeClr>
                </a:solidFill>
              </a:rPr>
              <a:t>e consiste nell’accumulo di energia termica proveniente dal sole (i raggi solari) e </a:t>
            </a:r>
            <a:r>
              <a:rPr lang="it-IT" sz="6400" dirty="0" smtClean="0">
                <a:solidFill>
                  <a:schemeClr val="tx1">
                    <a:lumMod val="50000"/>
                    <a:lumOff val="50000"/>
                  </a:schemeClr>
                </a:solidFill>
              </a:rPr>
              <a:t>nel trattenimento </a:t>
            </a:r>
            <a:r>
              <a:rPr lang="it-IT" sz="6400" dirty="0">
                <a:solidFill>
                  <a:schemeClr val="tx1">
                    <a:lumMod val="50000"/>
                    <a:lumOff val="50000"/>
                  </a:schemeClr>
                </a:solidFill>
              </a:rPr>
              <a:t>di parte di quest’energia, sotto forma di calore causato da gas, che le impediscono di disperdersi.</a:t>
            </a:r>
          </a:p>
          <a:p>
            <a:pPr marL="0" indent="0" algn="just">
              <a:lnSpc>
                <a:spcPct val="170000"/>
              </a:lnSpc>
              <a:buNone/>
            </a:pPr>
            <a:r>
              <a:rPr lang="it-IT" sz="6400" dirty="0" smtClean="0">
                <a:solidFill>
                  <a:schemeClr val="tx1">
                    <a:lumMod val="50000"/>
                    <a:lumOff val="50000"/>
                  </a:schemeClr>
                </a:solidFill>
              </a:rPr>
              <a:t>METANO, ANIDRIDE CARBONICA (</a:t>
            </a:r>
            <a:r>
              <a:rPr lang="it-IT" sz="6400" dirty="0">
                <a:solidFill>
                  <a:schemeClr val="tx1">
                    <a:lumMod val="50000"/>
                    <a:lumOff val="50000"/>
                  </a:schemeClr>
                </a:solidFill>
              </a:rPr>
              <a:t>CO</a:t>
            </a:r>
            <a:r>
              <a:rPr lang="it-IT" sz="6400" baseline="-25000" dirty="0">
                <a:solidFill>
                  <a:schemeClr val="tx1">
                    <a:lumMod val="50000"/>
                    <a:lumOff val="50000"/>
                  </a:schemeClr>
                </a:solidFill>
              </a:rPr>
              <a:t>2</a:t>
            </a:r>
            <a:r>
              <a:rPr lang="it-IT" sz="6400" dirty="0">
                <a:solidFill>
                  <a:schemeClr val="tx1">
                    <a:lumMod val="50000"/>
                    <a:lumOff val="50000"/>
                  </a:schemeClr>
                </a:solidFill>
              </a:rPr>
              <a:t>), </a:t>
            </a:r>
            <a:r>
              <a:rPr lang="it-IT" sz="6400" dirty="0" smtClean="0">
                <a:solidFill>
                  <a:schemeClr val="tx1">
                    <a:lumMod val="50000"/>
                    <a:lumOff val="50000"/>
                  </a:schemeClr>
                </a:solidFill>
              </a:rPr>
              <a:t>OZONO e VAPORE ACQUEO sono </a:t>
            </a:r>
            <a:r>
              <a:rPr lang="it-IT" sz="6400" dirty="0">
                <a:solidFill>
                  <a:schemeClr val="tx1">
                    <a:lumMod val="50000"/>
                    <a:lumOff val="50000"/>
                  </a:schemeClr>
                </a:solidFill>
              </a:rPr>
              <a:t>i cosiddetti “gas serra”.</a:t>
            </a:r>
          </a:p>
          <a:p>
            <a:pPr marL="0" indent="0" algn="just">
              <a:lnSpc>
                <a:spcPct val="170000"/>
              </a:lnSpc>
              <a:buNone/>
            </a:pPr>
            <a:r>
              <a:rPr lang="it-IT" sz="6400" dirty="0">
                <a:solidFill>
                  <a:schemeClr val="tx1">
                    <a:lumMod val="50000"/>
                    <a:lumOff val="50000"/>
                  </a:schemeClr>
                </a:solidFill>
              </a:rPr>
              <a:t>Senza l’effetto serra la temperatura media sulla Terra sarebbe di circa 15 gradi sotto zero, ma </a:t>
            </a:r>
            <a:r>
              <a:rPr lang="it-IT" sz="6400" dirty="0" smtClean="0">
                <a:solidFill>
                  <a:schemeClr val="tx1">
                    <a:lumMod val="50000"/>
                    <a:lumOff val="50000"/>
                  </a:schemeClr>
                </a:solidFill>
              </a:rPr>
              <a:t>questo fenomeno </a:t>
            </a:r>
            <a:r>
              <a:rPr lang="it-IT" sz="6400" dirty="0">
                <a:solidFill>
                  <a:schemeClr val="tx1">
                    <a:lumMod val="50000"/>
                    <a:lumOff val="50000"/>
                  </a:schemeClr>
                </a:solidFill>
              </a:rPr>
              <a:t>fa sì che la temperatura sia di circa 18 gradi, favorendo lo sviluppo della vita.</a:t>
            </a:r>
          </a:p>
          <a:p>
            <a:pPr marL="0" indent="0" algn="just">
              <a:lnSpc>
                <a:spcPct val="170000"/>
              </a:lnSpc>
              <a:buNone/>
            </a:pPr>
            <a:r>
              <a:rPr lang="it-IT" sz="6400" dirty="0">
                <a:solidFill>
                  <a:schemeClr val="tx1">
                    <a:lumMod val="50000"/>
                    <a:lumOff val="50000"/>
                  </a:schemeClr>
                </a:solidFill>
              </a:rPr>
              <a:t>Quindi, se inteso solo come fenomeno naturale, l’effetto serra non è una cosa negativa</a:t>
            </a:r>
            <a:r>
              <a:rPr lang="it-IT" sz="6400" dirty="0" smtClean="0">
                <a:solidFill>
                  <a:schemeClr val="tx1">
                    <a:lumMod val="50000"/>
                    <a:lumOff val="50000"/>
                  </a:schemeClr>
                </a:solidFill>
              </a:rPr>
              <a:t>.</a:t>
            </a:r>
          </a:p>
        </p:txBody>
      </p:sp>
      <p:pic>
        <p:nvPicPr>
          <p:cNvPr id="7" name="Immagin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9462" y="2094605"/>
            <a:ext cx="4286206" cy="3938789"/>
          </a:xfrm>
          <a:prstGeom prst="rect">
            <a:avLst/>
          </a:prstGeom>
        </p:spPr>
      </p:pic>
    </p:spTree>
    <p:extLst>
      <p:ext uri="{BB962C8B-B14F-4D97-AF65-F5344CB8AC3E}">
        <p14:creationId xmlns:p14="http://schemas.microsoft.com/office/powerpoint/2010/main" val="12702621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 </a:t>
            </a:r>
            <a:r>
              <a:rPr lang="it-IT" u="sng" dirty="0" smtClean="0">
                <a:effectLst>
                  <a:outerShdw blurRad="38100" dist="38100" dir="2700000" algn="tl">
                    <a:srgbClr val="000000">
                      <a:alpha val="43137"/>
                    </a:srgbClr>
                  </a:outerShdw>
                </a:effectLst>
              </a:rPr>
              <a:t>GAS EFFETTO </a:t>
            </a:r>
            <a:r>
              <a:rPr lang="it-IT" u="sng" dirty="0">
                <a:effectLst>
                  <a:outerShdw blurRad="38100" dist="38100" dir="2700000" algn="tl">
                    <a:srgbClr val="000000">
                      <a:alpha val="43137"/>
                    </a:srgbClr>
                  </a:outerShdw>
                </a:effectLst>
              </a:rPr>
              <a:t>SERRA</a:t>
            </a:r>
            <a:endParaRPr lang="it-IT" dirty="0"/>
          </a:p>
        </p:txBody>
      </p:sp>
      <p:sp>
        <p:nvSpPr>
          <p:cNvPr id="3" name="Segnaposto contenuto 2"/>
          <p:cNvSpPr>
            <a:spLocks noGrp="1"/>
          </p:cNvSpPr>
          <p:nvPr>
            <p:ph idx="1"/>
          </p:nvPr>
        </p:nvSpPr>
        <p:spPr>
          <a:xfrm>
            <a:off x="5473521" y="705276"/>
            <a:ext cx="4816699" cy="3713791"/>
          </a:xfrm>
        </p:spPr>
        <p:txBody>
          <a:bodyPr>
            <a:noAutofit/>
          </a:bodyPr>
          <a:lstStyle/>
          <a:p>
            <a:pPr marL="0" indent="0" algn="just">
              <a:lnSpc>
                <a:spcPct val="150000"/>
              </a:lnSpc>
              <a:buNone/>
            </a:pPr>
            <a:r>
              <a:rPr lang="it-IT" sz="1600" dirty="0" smtClean="0">
                <a:solidFill>
                  <a:schemeClr val="tx1">
                    <a:lumMod val="50000"/>
                    <a:lumOff val="50000"/>
                  </a:schemeClr>
                </a:solidFill>
              </a:rPr>
              <a:t>Tuttavia, con l’avvento dell’industrializzazione e l’aumento delle attività umane, l’effetto serra è stato accentuato con l’immissione di altri gas rilasciati dalle industrie, comportando un aumento delle temperature.</a:t>
            </a:r>
          </a:p>
          <a:p>
            <a:pPr marL="0" indent="0" algn="just">
              <a:lnSpc>
                <a:spcPct val="150000"/>
              </a:lnSpc>
              <a:buNone/>
            </a:pPr>
            <a:r>
              <a:rPr lang="it-IT" sz="1600" dirty="0" smtClean="0">
                <a:solidFill>
                  <a:schemeClr val="tx1">
                    <a:lumMod val="50000"/>
                    <a:lumOff val="50000"/>
                  </a:schemeClr>
                </a:solidFill>
              </a:rPr>
              <a:t>L’ utilizzo </a:t>
            </a:r>
            <a:r>
              <a:rPr lang="it-IT" sz="1600" dirty="0">
                <a:solidFill>
                  <a:schemeClr val="tx1">
                    <a:lumMod val="50000"/>
                    <a:lumOff val="50000"/>
                  </a:schemeClr>
                </a:solidFill>
              </a:rPr>
              <a:t>dei combustibili fossili (carbone, benzina, ecc.) ha causato non solo un aumento esponenziale </a:t>
            </a:r>
            <a:r>
              <a:rPr lang="it-IT" sz="1600" dirty="0" smtClean="0">
                <a:solidFill>
                  <a:schemeClr val="tx1">
                    <a:lumMod val="50000"/>
                    <a:lumOff val="50000"/>
                  </a:schemeClr>
                </a:solidFill>
              </a:rPr>
              <a:t>de livelli </a:t>
            </a:r>
            <a:r>
              <a:rPr lang="it-IT" sz="1600" dirty="0">
                <a:solidFill>
                  <a:schemeClr val="tx1">
                    <a:lumMod val="50000"/>
                    <a:lumOff val="50000"/>
                  </a:schemeClr>
                </a:solidFill>
              </a:rPr>
              <a:t>di anidride </a:t>
            </a:r>
            <a:r>
              <a:rPr lang="it-IT" sz="1600" dirty="0" smtClean="0">
                <a:solidFill>
                  <a:schemeClr val="tx1">
                    <a:lumMod val="50000"/>
                    <a:lumOff val="50000"/>
                  </a:schemeClr>
                </a:solidFill>
              </a:rPr>
              <a:t>carbonica e ha </a:t>
            </a:r>
            <a:r>
              <a:rPr lang="it-IT" sz="1600" dirty="0">
                <a:solidFill>
                  <a:schemeClr val="tx1">
                    <a:lumMod val="50000"/>
                    <a:lumOff val="50000"/>
                  </a:schemeClr>
                </a:solidFill>
              </a:rPr>
              <a:t>contribuito ad un più generale inquinamento dell’aria</a:t>
            </a:r>
            <a:r>
              <a:rPr lang="it-IT" sz="1600" dirty="0" smtClean="0">
                <a:solidFill>
                  <a:schemeClr val="tx1">
                    <a:lumMod val="50000"/>
                    <a:lumOff val="50000"/>
                  </a:schemeClr>
                </a:solidFill>
              </a:rPr>
              <a:t>.</a:t>
            </a: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4488" y="1326900"/>
            <a:ext cx="4521879" cy="3092167"/>
          </a:xfrm>
          <a:prstGeom prst="rect">
            <a:avLst/>
          </a:prstGeom>
        </p:spPr>
      </p:pic>
      <p:sp>
        <p:nvSpPr>
          <p:cNvPr id="7" name="CasellaDiTesto 6"/>
          <p:cNvSpPr txBox="1"/>
          <p:nvPr/>
        </p:nvSpPr>
        <p:spPr>
          <a:xfrm>
            <a:off x="814488" y="4820902"/>
            <a:ext cx="9475732" cy="1846659"/>
          </a:xfrm>
          <a:prstGeom prst="rect">
            <a:avLst/>
          </a:prstGeom>
          <a:noFill/>
          <a:ln w="38100">
            <a:solidFill>
              <a:srgbClr val="669900"/>
            </a:solidFill>
          </a:ln>
        </p:spPr>
        <p:txBody>
          <a:bodyPr wrap="square" rtlCol="0">
            <a:spAutoFit/>
          </a:bodyPr>
          <a:lstStyle/>
          <a:p>
            <a:pPr algn="ctr">
              <a:lnSpc>
                <a:spcPct val="150000"/>
              </a:lnSpc>
            </a:pPr>
            <a:r>
              <a:rPr lang="it-IT" sz="1600" b="1" dirty="0" smtClean="0">
                <a:solidFill>
                  <a:schemeClr val="tx1">
                    <a:lumMod val="50000"/>
                    <a:lumOff val="50000"/>
                  </a:schemeClr>
                </a:solidFill>
              </a:rPr>
              <a:t>Nel corso degli anni ‘80 si è scoperto quali gas causano l’effetto serra naturale, e quali effetti negativi essi provochino. Alcuni gas derivanti da metano ed etano nell’assottigliamento dello strato di ozono, che è uno dei gas serra, ma a differenza degli altri non proviene dalla superficie terrestre, bensì si trova in uno strato dell’atmosfera definito “ozonosfera”. </a:t>
            </a:r>
          </a:p>
          <a:p>
            <a:pPr algn="just"/>
            <a:endParaRPr lang="it-IT" dirty="0"/>
          </a:p>
        </p:txBody>
      </p:sp>
    </p:spTree>
    <p:extLst>
      <p:ext uri="{BB962C8B-B14F-4D97-AF65-F5344CB8AC3E}">
        <p14:creationId xmlns:p14="http://schemas.microsoft.com/office/powerpoint/2010/main" val="37956035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 </a:t>
            </a:r>
            <a:r>
              <a:rPr lang="it-IT" u="sng" dirty="0" smtClean="0">
                <a:effectLst>
                  <a:outerShdw blurRad="38100" dist="38100" dir="2700000" algn="tl">
                    <a:srgbClr val="000000">
                      <a:alpha val="43137"/>
                    </a:srgbClr>
                  </a:outerShdw>
                </a:effectLst>
              </a:rPr>
              <a:t>GAS EFFETTO </a:t>
            </a:r>
            <a:r>
              <a:rPr lang="it-IT" u="sng" dirty="0">
                <a:effectLst>
                  <a:outerShdw blurRad="38100" dist="38100" dir="2700000" algn="tl">
                    <a:srgbClr val="000000">
                      <a:alpha val="43137"/>
                    </a:srgbClr>
                  </a:outerShdw>
                </a:effectLst>
              </a:rPr>
              <a:t>SERRA</a:t>
            </a:r>
            <a:endParaRPr lang="it-IT" dirty="0"/>
          </a:p>
        </p:txBody>
      </p:sp>
      <p:sp>
        <p:nvSpPr>
          <p:cNvPr id="3" name="Segnaposto contenuto 2"/>
          <p:cNvSpPr>
            <a:spLocks noGrp="1"/>
          </p:cNvSpPr>
          <p:nvPr>
            <p:ph idx="1"/>
          </p:nvPr>
        </p:nvSpPr>
        <p:spPr>
          <a:xfrm>
            <a:off x="5434884" y="609600"/>
            <a:ext cx="5022761" cy="6158248"/>
          </a:xfrm>
        </p:spPr>
        <p:txBody>
          <a:bodyPr>
            <a:noAutofit/>
          </a:bodyPr>
          <a:lstStyle/>
          <a:p>
            <a:pPr marL="0" indent="0" algn="just">
              <a:lnSpc>
                <a:spcPct val="150000"/>
              </a:lnSpc>
              <a:buNone/>
            </a:pPr>
            <a:r>
              <a:rPr lang="it-IT" sz="1600" dirty="0" smtClean="0">
                <a:solidFill>
                  <a:schemeClr val="tx1">
                    <a:lumMod val="50000"/>
                    <a:lumOff val="50000"/>
                  </a:schemeClr>
                </a:solidFill>
              </a:rPr>
              <a:t>L</a:t>
            </a:r>
            <a:r>
              <a:rPr lang="it-IT" sz="1600" dirty="0">
                <a:solidFill>
                  <a:schemeClr val="tx1">
                    <a:lumMod val="50000"/>
                    <a:lumOff val="50000"/>
                  </a:schemeClr>
                </a:solidFill>
              </a:rPr>
              <a:t>’ ozono assorbe e trattiene parte dell’energia dei raggi solari, soprattutto le radiazioni a bassa e </a:t>
            </a:r>
            <a:r>
              <a:rPr lang="it-IT" sz="1600" dirty="0" smtClean="0">
                <a:solidFill>
                  <a:schemeClr val="tx1">
                    <a:lumMod val="50000"/>
                    <a:lumOff val="50000"/>
                  </a:schemeClr>
                </a:solidFill>
              </a:rPr>
              <a:t>alta frequenza </a:t>
            </a:r>
            <a:r>
              <a:rPr lang="it-IT" sz="1600" dirty="0">
                <a:solidFill>
                  <a:schemeClr val="tx1">
                    <a:lumMod val="50000"/>
                    <a:lumOff val="50000"/>
                  </a:schemeClr>
                </a:solidFill>
              </a:rPr>
              <a:t>d’onda, che sono nocive per la vita perché causano tumori, diminuiscono la capacità di </a:t>
            </a:r>
            <a:r>
              <a:rPr lang="it-IT" sz="1600" dirty="0" smtClean="0">
                <a:solidFill>
                  <a:schemeClr val="tx1">
                    <a:lumMod val="50000"/>
                    <a:lumOff val="50000"/>
                  </a:schemeClr>
                </a:solidFill>
              </a:rPr>
              <a:t>fotosintesi delle piante e </a:t>
            </a:r>
            <a:r>
              <a:rPr lang="it-IT" sz="1600" dirty="0">
                <a:solidFill>
                  <a:schemeClr val="tx1">
                    <a:lumMod val="50000"/>
                    <a:lumOff val="50000"/>
                  </a:schemeClr>
                </a:solidFill>
              </a:rPr>
              <a:t>sono dannose per gli occhi.</a:t>
            </a:r>
          </a:p>
          <a:p>
            <a:pPr marL="0" indent="0" algn="just">
              <a:lnSpc>
                <a:spcPct val="150000"/>
              </a:lnSpc>
              <a:buNone/>
            </a:pPr>
            <a:r>
              <a:rPr lang="it-IT" sz="1600" dirty="0" smtClean="0">
                <a:solidFill>
                  <a:schemeClr val="tx1">
                    <a:lumMod val="50000"/>
                    <a:lumOff val="50000"/>
                  </a:schemeClr>
                </a:solidFill>
              </a:rPr>
              <a:t>Tuttavia </a:t>
            </a:r>
            <a:r>
              <a:rPr lang="it-IT" sz="1600" dirty="0">
                <a:solidFill>
                  <a:schemeClr val="tx1">
                    <a:lumMod val="50000"/>
                    <a:lumOff val="50000"/>
                  </a:schemeClr>
                </a:solidFill>
              </a:rPr>
              <a:t>i gas emessi dall’azione umana indeboliscono l’ozonosfera rendendone più sottile lo strato nelle </a:t>
            </a:r>
            <a:r>
              <a:rPr lang="it-IT" sz="1600" dirty="0" smtClean="0">
                <a:solidFill>
                  <a:schemeClr val="tx1">
                    <a:lumMod val="50000"/>
                    <a:lumOff val="50000"/>
                  </a:schemeClr>
                </a:solidFill>
              </a:rPr>
              <a:t>medie latitudini </a:t>
            </a:r>
            <a:r>
              <a:rPr lang="it-IT" sz="1600" dirty="0">
                <a:solidFill>
                  <a:schemeClr val="tx1">
                    <a:lumMod val="50000"/>
                    <a:lumOff val="50000"/>
                  </a:schemeClr>
                </a:solidFill>
              </a:rPr>
              <a:t>(la “zona temperata” del pianeta, che comprende quasi tutte le zone abitabili e abitate), e </a:t>
            </a:r>
            <a:r>
              <a:rPr lang="it-IT" sz="1600" dirty="0" smtClean="0">
                <a:solidFill>
                  <a:schemeClr val="tx1">
                    <a:lumMod val="50000"/>
                    <a:lumOff val="50000"/>
                  </a:schemeClr>
                </a:solidFill>
              </a:rPr>
              <a:t>addirittura riducendolo </a:t>
            </a:r>
            <a:r>
              <a:rPr lang="it-IT" sz="1600" dirty="0">
                <a:solidFill>
                  <a:schemeClr val="tx1">
                    <a:lumMod val="50000"/>
                    <a:lumOff val="50000"/>
                  </a:schemeClr>
                </a:solidFill>
              </a:rPr>
              <a:t>grandemente ai poli (il cosiddetto “buco nell’ozono”).</a:t>
            </a:r>
          </a:p>
          <a:p>
            <a:pPr marL="0" indent="0" algn="just">
              <a:lnSpc>
                <a:spcPct val="150000"/>
              </a:lnSpc>
              <a:buNone/>
            </a:pPr>
            <a:r>
              <a:rPr lang="it-IT" sz="1600" dirty="0">
                <a:solidFill>
                  <a:schemeClr val="tx1">
                    <a:lumMod val="50000"/>
                    <a:lumOff val="50000"/>
                  </a:schemeClr>
                </a:solidFill>
              </a:rPr>
              <a:t>Il buco nell’ozono causa un aumento delle radiazioni nocive che raggiungono la superficie terrestre, ma </a:t>
            </a:r>
            <a:r>
              <a:rPr lang="it-IT" sz="1600" dirty="0" smtClean="0">
                <a:solidFill>
                  <a:schemeClr val="tx1">
                    <a:lumMod val="50000"/>
                    <a:lumOff val="50000"/>
                  </a:schemeClr>
                </a:solidFill>
              </a:rPr>
              <a:t>anche l’aumento </a:t>
            </a:r>
            <a:r>
              <a:rPr lang="it-IT" sz="1600" dirty="0">
                <a:solidFill>
                  <a:schemeClr val="tx1">
                    <a:lumMod val="50000"/>
                    <a:lumOff val="50000"/>
                  </a:schemeClr>
                </a:solidFill>
              </a:rPr>
              <a:t>delle temperature, proprio perché vengono bloccati meno raggi solari.</a:t>
            </a:r>
          </a:p>
          <a:p>
            <a:pPr marL="0" indent="0">
              <a:lnSpc>
                <a:spcPct val="150000"/>
              </a:lnSpc>
              <a:buNone/>
            </a:pPr>
            <a:endParaRPr lang="it-IT" sz="1600" dirty="0"/>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333" y="1453505"/>
            <a:ext cx="4517147" cy="2553170"/>
          </a:xfrm>
          <a:prstGeom prst="rect">
            <a:avLst/>
          </a:prstGeom>
        </p:spPr>
      </p:pic>
      <p:sp>
        <p:nvSpPr>
          <p:cNvPr id="6" name="Segnaposto contenuto 2"/>
          <p:cNvSpPr txBox="1">
            <a:spLocks/>
          </p:cNvSpPr>
          <p:nvPr/>
        </p:nvSpPr>
        <p:spPr>
          <a:xfrm>
            <a:off x="677333" y="4232930"/>
            <a:ext cx="4517147" cy="2412088"/>
          </a:xfrm>
          <a:prstGeom prst="rect">
            <a:avLst/>
          </a:prstGeom>
          <a:ln w="38100">
            <a:solidFill>
              <a:srgbClr val="669900"/>
            </a:solidFill>
          </a:ln>
        </p:spPr>
        <p:txBody>
          <a:bodyPr vert="horz" lIns="91440" tIns="45720" rIns="91440" bIns="45720" rtlCol="0">
            <a:normAutofit fontScale="77500" lnSpcReduction="20000"/>
          </a:bodyPr>
          <a:lst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lnSpc>
                <a:spcPct val="150000"/>
              </a:lnSpc>
              <a:buNone/>
            </a:pPr>
            <a:r>
              <a:rPr lang="it-IT" b="1" dirty="0">
                <a:solidFill>
                  <a:schemeClr val="tx1">
                    <a:lumMod val="50000"/>
                    <a:lumOff val="50000"/>
                  </a:schemeClr>
                </a:solidFill>
              </a:rPr>
              <a:t>Il buco nell’ozono è arrivato nel 2020 alla grandezza record di ben 24,8 milioni di chilometri quadrati.</a:t>
            </a:r>
          </a:p>
          <a:p>
            <a:pPr marL="0" indent="0" algn="ctr">
              <a:lnSpc>
                <a:spcPct val="150000"/>
              </a:lnSpc>
              <a:buNone/>
            </a:pPr>
            <a:r>
              <a:rPr lang="it-IT" b="1" dirty="0" smtClean="0">
                <a:solidFill>
                  <a:schemeClr val="tx1">
                    <a:lumMod val="50000"/>
                    <a:lumOff val="50000"/>
                  </a:schemeClr>
                </a:solidFill>
              </a:rPr>
              <a:t>Ci vorranno decenni perché lo strato di ozono torni ai livelli di partenza.</a:t>
            </a:r>
          </a:p>
          <a:p>
            <a:pPr marL="0" indent="0" algn="ctr">
              <a:lnSpc>
                <a:spcPct val="150000"/>
              </a:lnSpc>
              <a:buNone/>
            </a:pPr>
            <a:r>
              <a:rPr lang="it-IT" b="1" dirty="0" smtClean="0">
                <a:solidFill>
                  <a:schemeClr val="tx1">
                    <a:lumMod val="50000"/>
                    <a:lumOff val="50000"/>
                  </a:schemeClr>
                </a:solidFill>
              </a:rPr>
              <a:t>Si stima che il ripristino dell’ozonosfera si concluderà intorno al </a:t>
            </a:r>
            <a:r>
              <a:rPr lang="it-IT" b="1" u="sng" dirty="0" smtClean="0">
                <a:solidFill>
                  <a:srgbClr val="C00000"/>
                </a:solidFill>
              </a:rPr>
              <a:t>2060</a:t>
            </a:r>
            <a:r>
              <a:rPr lang="it-IT" b="1" dirty="0" smtClean="0">
                <a:solidFill>
                  <a:schemeClr val="tx1">
                    <a:lumMod val="50000"/>
                    <a:lumOff val="50000"/>
                  </a:schemeClr>
                </a:solidFill>
              </a:rPr>
              <a:t>.</a:t>
            </a:r>
          </a:p>
          <a:p>
            <a:pPr marL="0" indent="0">
              <a:buNone/>
            </a:pPr>
            <a:endParaRPr lang="it-IT" b="1" dirty="0"/>
          </a:p>
        </p:txBody>
      </p:sp>
    </p:spTree>
    <p:extLst>
      <p:ext uri="{BB962C8B-B14F-4D97-AF65-F5344CB8AC3E}">
        <p14:creationId xmlns:p14="http://schemas.microsoft.com/office/powerpoint/2010/main" val="8965917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u="sng" dirty="0" smtClean="0">
                <a:effectLst>
                  <a:outerShdw blurRad="38100" dist="38100" dir="2700000" algn="tl">
                    <a:srgbClr val="000000">
                      <a:alpha val="43137"/>
                    </a:srgbClr>
                  </a:outerShdw>
                </a:effectLst>
              </a:rPr>
              <a:t>DEFORESTAZIONE</a:t>
            </a:r>
            <a:endParaRPr lang="it-IT" u="sng" dirty="0">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677334" y="1930400"/>
            <a:ext cx="4527833" cy="6103355"/>
          </a:xfrm>
        </p:spPr>
        <p:txBody>
          <a:bodyPr>
            <a:normAutofit fontScale="25000" lnSpcReduction="20000"/>
          </a:bodyPr>
          <a:lstStyle/>
          <a:p>
            <a:pPr marL="0" indent="0" algn="just">
              <a:lnSpc>
                <a:spcPct val="170000"/>
              </a:lnSpc>
              <a:buNone/>
            </a:pPr>
            <a:r>
              <a:rPr lang="it-IT" sz="6400" dirty="0" smtClean="0">
                <a:solidFill>
                  <a:schemeClr val="tx1">
                    <a:lumMod val="50000"/>
                    <a:lumOff val="50000"/>
                  </a:schemeClr>
                </a:solidFill>
              </a:rPr>
              <a:t>Anche </a:t>
            </a:r>
            <a:r>
              <a:rPr lang="it-IT" sz="6400" dirty="0">
                <a:solidFill>
                  <a:schemeClr val="tx1">
                    <a:lumMod val="50000"/>
                    <a:lumOff val="50000"/>
                  </a:schemeClr>
                </a:solidFill>
              </a:rPr>
              <a:t>la deforestazione ha un impatto sul cambiamento del clima.</a:t>
            </a:r>
          </a:p>
          <a:p>
            <a:pPr marL="0" indent="0" algn="just">
              <a:lnSpc>
                <a:spcPct val="170000"/>
              </a:lnSpc>
              <a:buNone/>
            </a:pPr>
            <a:r>
              <a:rPr lang="it-IT" sz="6400" dirty="0">
                <a:solidFill>
                  <a:schemeClr val="tx1">
                    <a:lumMod val="50000"/>
                    <a:lumOff val="50000"/>
                  </a:schemeClr>
                </a:solidFill>
              </a:rPr>
              <a:t>Gli alberi assorbono l’anidride carbonica e la convertono in ossigeno, uno dei gas che </a:t>
            </a:r>
            <a:r>
              <a:rPr lang="it-IT" sz="6400" dirty="0" smtClean="0">
                <a:solidFill>
                  <a:schemeClr val="tx1">
                    <a:lumMod val="50000"/>
                    <a:lumOff val="50000"/>
                  </a:schemeClr>
                </a:solidFill>
              </a:rPr>
              <a:t>compongono l’aria </a:t>
            </a:r>
            <a:r>
              <a:rPr lang="it-IT" sz="6400" dirty="0">
                <a:solidFill>
                  <a:schemeClr val="tx1">
                    <a:lumMod val="50000"/>
                    <a:lumOff val="50000"/>
                  </a:schemeClr>
                </a:solidFill>
              </a:rPr>
              <a:t>che respiriamo, ma la deforestazione incontrollata in corso in varie zone del pianeta (ad esempio </a:t>
            </a:r>
            <a:r>
              <a:rPr lang="it-IT" sz="6400" dirty="0" smtClean="0">
                <a:solidFill>
                  <a:schemeClr val="tx1">
                    <a:lumMod val="50000"/>
                    <a:lumOff val="50000"/>
                  </a:schemeClr>
                </a:solidFill>
              </a:rPr>
              <a:t>in Amazzonia</a:t>
            </a:r>
            <a:r>
              <a:rPr lang="it-IT" sz="6400" dirty="0">
                <a:solidFill>
                  <a:schemeClr val="tx1">
                    <a:lumMod val="50000"/>
                    <a:lumOff val="50000"/>
                  </a:schemeClr>
                </a:solidFill>
              </a:rPr>
              <a:t>) riduce drasticamente il numero di alberi e piante, e di conseguenza tonnellate di CO</a:t>
            </a:r>
            <a:r>
              <a:rPr lang="it-IT" sz="6400" baseline="-25000" dirty="0">
                <a:solidFill>
                  <a:schemeClr val="tx1">
                    <a:lumMod val="50000"/>
                    <a:lumOff val="50000"/>
                  </a:schemeClr>
                </a:solidFill>
              </a:rPr>
              <a:t>2</a:t>
            </a:r>
            <a:r>
              <a:rPr lang="it-IT" sz="6400" dirty="0">
                <a:solidFill>
                  <a:schemeClr val="tx1">
                    <a:lumMod val="50000"/>
                    <a:lumOff val="50000"/>
                  </a:schemeClr>
                </a:solidFill>
              </a:rPr>
              <a:t>, </a:t>
            </a:r>
            <a:r>
              <a:rPr lang="it-IT" sz="6400" dirty="0" smtClean="0">
                <a:solidFill>
                  <a:schemeClr val="tx1">
                    <a:lumMod val="50000"/>
                    <a:lumOff val="50000"/>
                  </a:schemeClr>
                </a:solidFill>
              </a:rPr>
              <a:t>che normalmente </a:t>
            </a:r>
            <a:r>
              <a:rPr lang="it-IT" sz="6400" dirty="0">
                <a:solidFill>
                  <a:schemeClr val="tx1">
                    <a:lumMod val="50000"/>
                    <a:lumOff val="50000"/>
                  </a:schemeClr>
                </a:solidFill>
              </a:rPr>
              <a:t>verrebbero assorbite e riconvertite, rimangono nell’atmosfera, riscaldando il clima</a:t>
            </a:r>
            <a:r>
              <a:rPr lang="it-IT" sz="6400" dirty="0" smtClean="0">
                <a:solidFill>
                  <a:schemeClr val="tx1">
                    <a:lumMod val="50000"/>
                    <a:lumOff val="50000"/>
                  </a:schemeClr>
                </a:solidFill>
              </a:rPr>
              <a:t>.</a:t>
            </a:r>
            <a:endParaRPr lang="it-IT" sz="6400" dirty="0">
              <a:solidFill>
                <a:schemeClr val="tx1">
                  <a:lumMod val="50000"/>
                  <a:lumOff val="50000"/>
                </a:schemeClr>
              </a:solidFill>
            </a:endParaRPr>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3597" y="751267"/>
            <a:ext cx="3969620" cy="2641600"/>
          </a:xfrm>
          <a:prstGeom prst="rect">
            <a:avLst/>
          </a:prstGeom>
        </p:spPr>
      </p:pic>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1213" y="3650444"/>
            <a:ext cx="3984848" cy="2857060"/>
          </a:xfrm>
          <a:prstGeom prst="rect">
            <a:avLst/>
          </a:prstGeom>
        </p:spPr>
      </p:pic>
    </p:spTree>
    <p:extLst>
      <p:ext uri="{BB962C8B-B14F-4D97-AF65-F5344CB8AC3E}">
        <p14:creationId xmlns:p14="http://schemas.microsoft.com/office/powerpoint/2010/main" val="4812256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u="sng" dirty="0">
                <a:effectLst>
                  <a:outerShdw blurRad="38100" dist="38100" dir="2700000" algn="tl">
                    <a:srgbClr val="000000">
                      <a:alpha val="43137"/>
                    </a:srgbClr>
                  </a:outerShdw>
                </a:effectLst>
              </a:rPr>
              <a:t>AGRICOLTURA INTENSIVA</a:t>
            </a:r>
            <a:endParaRPr lang="it-IT" dirty="0"/>
          </a:p>
        </p:txBody>
      </p:sp>
      <p:sp>
        <p:nvSpPr>
          <p:cNvPr id="4" name="Segnaposto contenuto 2"/>
          <p:cNvSpPr>
            <a:spLocks noGrp="1"/>
          </p:cNvSpPr>
          <p:nvPr>
            <p:ph idx="1"/>
          </p:nvPr>
        </p:nvSpPr>
        <p:spPr>
          <a:xfrm>
            <a:off x="677334" y="1446727"/>
            <a:ext cx="4895186" cy="6248400"/>
          </a:xfrm>
        </p:spPr>
        <p:txBody>
          <a:bodyPr>
            <a:normAutofit/>
          </a:bodyPr>
          <a:lstStyle/>
          <a:p>
            <a:pPr marL="0" indent="0" algn="just">
              <a:lnSpc>
                <a:spcPct val="170000"/>
              </a:lnSpc>
              <a:buNone/>
            </a:pPr>
            <a:r>
              <a:rPr lang="it-IT" sz="1600" dirty="0" smtClean="0">
                <a:solidFill>
                  <a:schemeClr val="tx1">
                    <a:lumMod val="50000"/>
                    <a:lumOff val="50000"/>
                  </a:schemeClr>
                </a:solidFill>
              </a:rPr>
              <a:t>Oltre </a:t>
            </a:r>
            <a:r>
              <a:rPr lang="it-IT" sz="1600" dirty="0">
                <a:solidFill>
                  <a:schemeClr val="tx1">
                    <a:lumMod val="50000"/>
                    <a:lumOff val="50000"/>
                  </a:schemeClr>
                </a:solidFill>
              </a:rPr>
              <a:t>alla deforestazione anche l’agricoltura intensiva causa il riscaldamento globale, per due motivi.</a:t>
            </a:r>
          </a:p>
          <a:p>
            <a:pPr algn="just">
              <a:lnSpc>
                <a:spcPct val="170000"/>
              </a:lnSpc>
            </a:pPr>
            <a:r>
              <a:rPr lang="it-IT" sz="1600" dirty="0">
                <a:solidFill>
                  <a:schemeClr val="tx1">
                    <a:lumMod val="50000"/>
                    <a:lumOff val="50000"/>
                  </a:schemeClr>
                </a:solidFill>
              </a:rPr>
              <a:t>Il primo è l’utilizzo di pesticidi che contengono sostanze chimiche inquinanti che contribuiscono </a:t>
            </a:r>
            <a:r>
              <a:rPr lang="it-IT" sz="1600" dirty="0" smtClean="0">
                <a:solidFill>
                  <a:schemeClr val="tx1">
                    <a:lumMod val="50000"/>
                    <a:lumOff val="50000"/>
                  </a:schemeClr>
                </a:solidFill>
              </a:rPr>
              <a:t>anche esse all’aumento </a:t>
            </a:r>
            <a:r>
              <a:rPr lang="it-IT" sz="1600" dirty="0">
                <a:solidFill>
                  <a:schemeClr val="tx1">
                    <a:lumMod val="50000"/>
                    <a:lumOff val="50000"/>
                  </a:schemeClr>
                </a:solidFill>
              </a:rPr>
              <a:t>dell’effetto </a:t>
            </a:r>
            <a:r>
              <a:rPr lang="it-IT" sz="1600" dirty="0" smtClean="0">
                <a:solidFill>
                  <a:schemeClr val="tx1">
                    <a:lumMod val="50000"/>
                    <a:lumOff val="50000"/>
                  </a:schemeClr>
                </a:solidFill>
              </a:rPr>
              <a:t>serra.</a:t>
            </a:r>
          </a:p>
          <a:p>
            <a:pPr algn="just">
              <a:lnSpc>
                <a:spcPct val="170000"/>
              </a:lnSpc>
            </a:pPr>
            <a:r>
              <a:rPr lang="it-IT" sz="1600" dirty="0" smtClean="0">
                <a:solidFill>
                  <a:schemeClr val="tx1">
                    <a:lumMod val="50000"/>
                    <a:lumOff val="50000"/>
                  </a:schemeClr>
                </a:solidFill>
              </a:rPr>
              <a:t>Il </a:t>
            </a:r>
            <a:r>
              <a:rPr lang="it-IT" sz="1600" dirty="0">
                <a:solidFill>
                  <a:schemeClr val="tx1">
                    <a:lumMod val="50000"/>
                    <a:lumOff val="50000"/>
                  </a:schemeClr>
                </a:solidFill>
              </a:rPr>
              <a:t>secondo motivo è direttamente legato alla deforestazione, in quanto questo tipo di agricoltura richiede </a:t>
            </a:r>
            <a:r>
              <a:rPr lang="it-IT" sz="1600" dirty="0" smtClean="0">
                <a:solidFill>
                  <a:schemeClr val="tx1">
                    <a:lumMod val="50000"/>
                    <a:lumOff val="50000"/>
                  </a:schemeClr>
                </a:solidFill>
              </a:rPr>
              <a:t>grandi spazi</a:t>
            </a:r>
            <a:r>
              <a:rPr lang="it-IT" sz="1600" dirty="0">
                <a:solidFill>
                  <a:schemeClr val="tx1">
                    <a:lumMod val="50000"/>
                    <a:lumOff val="50000"/>
                  </a:schemeClr>
                </a:solidFill>
              </a:rPr>
              <a:t>, che vengono ottenuti abbattendo ettari di bosco.</a:t>
            </a:r>
          </a:p>
          <a:p>
            <a:pPr marL="0" indent="0" algn="just">
              <a:lnSpc>
                <a:spcPct val="170000"/>
              </a:lnSpc>
              <a:buNone/>
            </a:pPr>
            <a:endParaRPr lang="it-IT" sz="1600" dirty="0">
              <a:solidFill>
                <a:schemeClr val="tx1">
                  <a:lumMod val="50000"/>
                  <a:lumOff val="50000"/>
                </a:schemeClr>
              </a:solidFill>
            </a:endParaRPr>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5404" y="666225"/>
            <a:ext cx="3883324" cy="2528350"/>
          </a:xfrm>
          <a:prstGeom prst="rect">
            <a:avLst/>
          </a:prstGeom>
        </p:spPr>
      </p:pic>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1289" y="3657857"/>
            <a:ext cx="3872131" cy="2567391"/>
          </a:xfrm>
          <a:prstGeom prst="rect">
            <a:avLst/>
          </a:prstGeom>
        </p:spPr>
      </p:pic>
    </p:spTree>
    <p:extLst>
      <p:ext uri="{BB962C8B-B14F-4D97-AF65-F5344CB8AC3E}">
        <p14:creationId xmlns:p14="http://schemas.microsoft.com/office/powerpoint/2010/main" val="42323085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Gli effetti dei </a:t>
            </a:r>
            <a:r>
              <a:rPr lang="it-IT" u="sng" dirty="0" smtClean="0">
                <a:effectLst>
                  <a:outerShdw blurRad="38100" dist="38100" dir="2700000" algn="tl">
                    <a:srgbClr val="000000">
                      <a:alpha val="43137"/>
                    </a:srgbClr>
                  </a:outerShdw>
                </a:effectLst>
              </a:rPr>
              <a:t>CAMBIAMENTI CLIMATICI</a:t>
            </a:r>
            <a:endParaRPr lang="it-IT" u="sng" dirty="0">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5194217" y="1361734"/>
            <a:ext cx="5778583" cy="5102845"/>
          </a:xfrm>
        </p:spPr>
        <p:txBody>
          <a:bodyPr>
            <a:noAutofit/>
          </a:bodyPr>
          <a:lstStyle/>
          <a:p>
            <a:pPr algn="just">
              <a:lnSpc>
                <a:spcPct val="150000"/>
              </a:lnSpc>
              <a:buFont typeface="Arial" panose="020B0604020202020204" pitchFamily="34" charset="0"/>
              <a:buChar char="•"/>
            </a:pPr>
            <a:r>
              <a:rPr lang="it-IT" sz="1600" b="1" dirty="0" smtClean="0">
                <a:solidFill>
                  <a:schemeClr val="tx1">
                    <a:lumMod val="50000"/>
                    <a:lumOff val="50000"/>
                  </a:schemeClr>
                </a:solidFill>
              </a:rPr>
              <a:t>SCIOGLIMENTO DEI GHIACCI</a:t>
            </a:r>
            <a:r>
              <a:rPr lang="it-IT" sz="1600" dirty="0" smtClean="0">
                <a:solidFill>
                  <a:schemeClr val="tx1">
                    <a:lumMod val="50000"/>
                    <a:lumOff val="50000"/>
                  </a:schemeClr>
                </a:solidFill>
              </a:rPr>
              <a:t>, sia ai Poli che sulla cima delle montagne. Lo scioglimento delle calotte polari comporterebbe non solo l’estinzione delle specie che vi abitano, come ad esempio gli orsi polari;</a:t>
            </a:r>
          </a:p>
          <a:p>
            <a:pPr algn="just">
              <a:lnSpc>
                <a:spcPct val="150000"/>
              </a:lnSpc>
              <a:buFont typeface="Arial" panose="020B0604020202020204" pitchFamily="34" charset="0"/>
              <a:buChar char="•"/>
            </a:pPr>
            <a:r>
              <a:rPr lang="it-IT" sz="1600" b="1" dirty="0" smtClean="0">
                <a:solidFill>
                  <a:schemeClr val="tx1">
                    <a:lumMod val="50000"/>
                    <a:lumOff val="50000"/>
                  </a:schemeClr>
                </a:solidFill>
              </a:rPr>
              <a:t>INNALZAMENTO DEL LIVELLO DEL M</a:t>
            </a:r>
            <a:r>
              <a:rPr lang="it-IT" sz="1600" dirty="0" smtClean="0">
                <a:solidFill>
                  <a:schemeClr val="tx1">
                    <a:lumMod val="50000"/>
                    <a:lumOff val="50000"/>
                  </a:schemeClr>
                </a:solidFill>
              </a:rPr>
              <a:t>ARE in tutto il pianeta, </a:t>
            </a:r>
            <a:r>
              <a:rPr lang="it-IT" sz="1600" dirty="0">
                <a:solidFill>
                  <a:schemeClr val="tx1">
                    <a:lumMod val="50000"/>
                    <a:lumOff val="50000"/>
                  </a:schemeClr>
                </a:solidFill>
              </a:rPr>
              <a:t>che renderà molte zone non più abitabili: una delle conseguenze dirette sarà la migrazione di milioni di persone dalle zone allagate verso luoghi più </a:t>
            </a:r>
            <a:r>
              <a:rPr lang="it-IT" sz="1600" dirty="0" smtClean="0">
                <a:solidFill>
                  <a:schemeClr val="tx1">
                    <a:lumMod val="50000"/>
                    <a:lumOff val="50000"/>
                  </a:schemeClr>
                </a:solidFill>
              </a:rPr>
              <a:t>sicuri. </a:t>
            </a:r>
            <a:r>
              <a:rPr lang="it-IT" sz="1600" dirty="0">
                <a:solidFill>
                  <a:schemeClr val="tx1">
                    <a:lumMod val="50000"/>
                    <a:lumOff val="50000"/>
                  </a:schemeClr>
                </a:solidFill>
              </a:rPr>
              <a:t>Città come New York, Tokio, Venezia, Londra e Jakarta potrebbero addirittura scomparire. Il tutto è collegato anche ai fenomeni climatici estremi come alluvioni e inondazioni che potrebbero fare innalzare il livello del mare fino a 90 centimetri entro la fine di questo </a:t>
            </a:r>
            <a:r>
              <a:rPr lang="it-IT" sz="1600" dirty="0" smtClean="0">
                <a:solidFill>
                  <a:schemeClr val="tx1">
                    <a:lumMod val="50000"/>
                    <a:lumOff val="50000"/>
                  </a:schemeClr>
                </a:solidFill>
              </a:rPr>
              <a:t>secolo</a:t>
            </a:r>
            <a:r>
              <a:rPr lang="it-IT" sz="1600" dirty="0">
                <a:solidFill>
                  <a:schemeClr val="tx1">
                    <a:lumMod val="50000"/>
                    <a:lumOff val="50000"/>
                  </a:schemeClr>
                </a:solidFill>
              </a:rPr>
              <a:t>;</a:t>
            </a: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943" y="1472142"/>
            <a:ext cx="4244725" cy="2660426"/>
          </a:xfrm>
          <a:prstGeom prst="rect">
            <a:avLst/>
          </a:prstGeom>
        </p:spPr>
      </p:pic>
      <p:pic>
        <p:nvPicPr>
          <p:cNvPr id="6" name="Segnaposto contenuto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334" y="4594322"/>
            <a:ext cx="4244726" cy="1999045"/>
          </a:xfrm>
          <a:prstGeom prst="rect">
            <a:avLst/>
          </a:prstGeom>
        </p:spPr>
      </p:pic>
    </p:spTree>
    <p:extLst>
      <p:ext uri="{BB962C8B-B14F-4D97-AF65-F5344CB8AC3E}">
        <p14:creationId xmlns:p14="http://schemas.microsoft.com/office/powerpoint/2010/main" val="29770365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Gli effetti dei </a:t>
            </a:r>
            <a:r>
              <a:rPr lang="it-IT" u="sng" dirty="0">
                <a:effectLst>
                  <a:outerShdw blurRad="38100" dist="38100" dir="2700000" algn="tl">
                    <a:srgbClr val="000000">
                      <a:alpha val="43137"/>
                    </a:srgbClr>
                  </a:outerShdw>
                </a:effectLst>
              </a:rPr>
              <a:t>CAMBIAMENTI CLIMATICI</a:t>
            </a:r>
            <a:endParaRPr lang="it-IT" dirty="0"/>
          </a:p>
        </p:txBody>
      </p:sp>
      <p:sp>
        <p:nvSpPr>
          <p:cNvPr id="5" name="Segnaposto contenuto 4"/>
          <p:cNvSpPr>
            <a:spLocks noGrp="1"/>
          </p:cNvSpPr>
          <p:nvPr>
            <p:ph idx="1"/>
          </p:nvPr>
        </p:nvSpPr>
        <p:spPr>
          <a:xfrm>
            <a:off x="833896" y="4373594"/>
            <a:ext cx="4203760" cy="2336299"/>
          </a:xfrm>
          <a:ln w="38100">
            <a:solidFill>
              <a:srgbClr val="669900"/>
            </a:solidFill>
          </a:ln>
        </p:spPr>
        <p:txBody>
          <a:bodyPr>
            <a:noAutofit/>
          </a:bodyPr>
          <a:lstStyle/>
          <a:p>
            <a:pPr marL="0" indent="0" algn="ctr">
              <a:lnSpc>
                <a:spcPct val="150000"/>
              </a:lnSpc>
              <a:buNone/>
            </a:pPr>
            <a:r>
              <a:rPr lang="it-IT" sz="1600" b="1" dirty="0" smtClean="0">
                <a:solidFill>
                  <a:schemeClr val="tx1">
                    <a:lumMod val="50000"/>
                    <a:lumOff val="50000"/>
                  </a:schemeClr>
                </a:solidFill>
              </a:rPr>
              <a:t>Sino </a:t>
            </a:r>
            <a:r>
              <a:rPr lang="it-IT" sz="1600" b="1" dirty="0">
                <a:solidFill>
                  <a:schemeClr val="tx1">
                    <a:lumMod val="50000"/>
                    <a:lumOff val="50000"/>
                  </a:schemeClr>
                </a:solidFill>
              </a:rPr>
              <a:t>ad ora, la temperatura media del pianeta è aumentata di </a:t>
            </a:r>
            <a:r>
              <a:rPr lang="it-IT" sz="1600" b="1" dirty="0" smtClean="0">
                <a:solidFill>
                  <a:schemeClr val="tx1">
                    <a:lumMod val="50000"/>
                    <a:lumOff val="50000"/>
                  </a:schemeClr>
                </a:solidFill>
              </a:rPr>
              <a:t>0,8° C e </a:t>
            </a:r>
            <a:r>
              <a:rPr lang="it-IT" sz="1600" b="1" dirty="0">
                <a:solidFill>
                  <a:schemeClr val="tx1">
                    <a:lumMod val="50000"/>
                    <a:lumOff val="50000"/>
                  </a:schemeClr>
                </a:solidFill>
              </a:rPr>
              <a:t>le conseguenze sono già </a:t>
            </a:r>
            <a:r>
              <a:rPr lang="it-IT" sz="1600" b="1" dirty="0" smtClean="0">
                <a:solidFill>
                  <a:schemeClr val="tx1">
                    <a:lumMod val="50000"/>
                    <a:lumOff val="50000"/>
                  </a:schemeClr>
                </a:solidFill>
              </a:rPr>
              <a:t>gravi. Se </a:t>
            </a:r>
            <a:r>
              <a:rPr lang="it-IT" sz="1600" b="1" dirty="0">
                <a:solidFill>
                  <a:schemeClr val="tx1">
                    <a:lumMod val="50000"/>
                    <a:lumOff val="50000"/>
                  </a:schemeClr>
                </a:solidFill>
              </a:rPr>
              <a:t>non si corre ai ripari, si stima che la temperatura media del pianeta si alzerà di </a:t>
            </a:r>
            <a:r>
              <a:rPr lang="it-IT" sz="1600" b="1" dirty="0" smtClean="0">
                <a:solidFill>
                  <a:schemeClr val="tx1">
                    <a:lumMod val="50000"/>
                    <a:lumOff val="50000"/>
                  </a:schemeClr>
                </a:solidFill>
              </a:rPr>
              <a:t>2° C entro </a:t>
            </a:r>
            <a:r>
              <a:rPr lang="it-IT" sz="1600" b="1" dirty="0">
                <a:solidFill>
                  <a:schemeClr val="tx1">
                    <a:lumMod val="50000"/>
                    <a:lumOff val="50000"/>
                  </a:schemeClr>
                </a:solidFill>
              </a:rPr>
              <a:t>il </a:t>
            </a:r>
            <a:r>
              <a:rPr lang="it-IT" sz="1600" b="1" u="sng" dirty="0">
                <a:solidFill>
                  <a:srgbClr val="C00000"/>
                </a:solidFill>
              </a:rPr>
              <a:t>2100</a:t>
            </a:r>
            <a:r>
              <a:rPr lang="it-IT" sz="1600" b="1" dirty="0">
                <a:solidFill>
                  <a:schemeClr val="tx1">
                    <a:lumMod val="50000"/>
                    <a:lumOff val="50000"/>
                  </a:schemeClr>
                </a:solidFill>
              </a:rPr>
              <a:t>.</a:t>
            </a:r>
          </a:p>
        </p:txBody>
      </p:sp>
      <p:sp>
        <p:nvSpPr>
          <p:cNvPr id="8" name="Segnaposto contenuto 2"/>
          <p:cNvSpPr txBox="1">
            <a:spLocks/>
          </p:cNvSpPr>
          <p:nvPr/>
        </p:nvSpPr>
        <p:spPr>
          <a:xfrm>
            <a:off x="5194216" y="1316440"/>
            <a:ext cx="5752825" cy="5496267"/>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a:lstStyle>
          <a:p>
            <a:pPr algn="just">
              <a:lnSpc>
                <a:spcPct val="150000"/>
              </a:lnSpc>
              <a:buFont typeface="Arial" panose="020B0604020202020204" pitchFamily="34" charset="0"/>
              <a:buChar char="•"/>
            </a:pPr>
            <a:r>
              <a:rPr lang="it-IT" sz="1600" b="1" dirty="0" smtClean="0">
                <a:solidFill>
                  <a:schemeClr val="tx1">
                    <a:lumMod val="50000"/>
                    <a:lumOff val="50000"/>
                  </a:schemeClr>
                </a:solidFill>
              </a:rPr>
              <a:t>DESERTIFICAZION</a:t>
            </a:r>
            <a:r>
              <a:rPr lang="it-IT" sz="1600" dirty="0" smtClean="0">
                <a:solidFill>
                  <a:schemeClr val="tx1">
                    <a:lumMod val="50000"/>
                    <a:lumOff val="50000"/>
                  </a:schemeClr>
                </a:solidFill>
              </a:rPr>
              <a:t>E, che porterà a ondate di calore e ad un calo dei raccolti, generando ondate di carestia e conseguenti migrazioni di popolazioni verso le zone fertili. Si avrebbe una GRAVE PERDITA DI BIODIVERSITÀ (sia animale che vegetale), cioè il rischio di estinzione di moltissime forme di vita, che avrebbe come possibili conseguenze carestie e crisi;</a:t>
            </a:r>
            <a:endParaRPr lang="it-IT" sz="1600" dirty="0">
              <a:solidFill>
                <a:schemeClr val="tx1">
                  <a:lumMod val="50000"/>
                  <a:lumOff val="50000"/>
                </a:schemeClr>
              </a:solidFill>
            </a:endParaRPr>
          </a:p>
          <a:p>
            <a:pPr algn="just">
              <a:lnSpc>
                <a:spcPct val="150000"/>
              </a:lnSpc>
              <a:buFont typeface="Arial" panose="020B0604020202020204" pitchFamily="34" charset="0"/>
              <a:buChar char="•"/>
            </a:pPr>
            <a:r>
              <a:rPr lang="it-IT" sz="1600" b="1" dirty="0" smtClean="0">
                <a:solidFill>
                  <a:schemeClr val="tx1">
                    <a:lumMod val="50000"/>
                    <a:lumOff val="50000"/>
                  </a:schemeClr>
                </a:solidFill>
              </a:rPr>
              <a:t>DIFFUSIONE DI MALATTIE DI ORIGINE TROPICALE </a:t>
            </a:r>
            <a:r>
              <a:rPr lang="it-IT" sz="1600" dirty="0" smtClean="0">
                <a:solidFill>
                  <a:schemeClr val="tx1">
                    <a:lumMod val="50000"/>
                    <a:lumOff val="50000"/>
                  </a:schemeClr>
                </a:solidFill>
              </a:rPr>
              <a:t>nelle zone temperate;</a:t>
            </a:r>
          </a:p>
          <a:p>
            <a:pPr>
              <a:lnSpc>
                <a:spcPct val="150000"/>
              </a:lnSpc>
              <a:buFont typeface="Arial" panose="020B0604020202020204" pitchFamily="34" charset="0"/>
              <a:buChar char="•"/>
            </a:pPr>
            <a:r>
              <a:rPr lang="it-IT" sz="1600" b="1" dirty="0" smtClean="0">
                <a:solidFill>
                  <a:schemeClr val="tx1">
                    <a:lumMod val="50000"/>
                    <a:lumOff val="50000"/>
                  </a:schemeClr>
                </a:solidFill>
              </a:rPr>
              <a:t>DETERIORAMENTO </a:t>
            </a:r>
            <a:r>
              <a:rPr lang="it-IT" sz="1600" b="1" dirty="0">
                <a:solidFill>
                  <a:schemeClr val="tx1">
                    <a:lumMod val="50000"/>
                    <a:lumOff val="50000"/>
                  </a:schemeClr>
                </a:solidFill>
              </a:rPr>
              <a:t>DELLA QUALITÀ </a:t>
            </a:r>
            <a:r>
              <a:rPr lang="it-IT" sz="1600" b="1" dirty="0" smtClean="0">
                <a:solidFill>
                  <a:schemeClr val="tx1">
                    <a:lumMod val="50000"/>
                    <a:lumOff val="50000"/>
                  </a:schemeClr>
                </a:solidFill>
              </a:rPr>
              <a:t>DEL</a:t>
            </a:r>
            <a:r>
              <a:rPr lang="it-IT" sz="1600" dirty="0" smtClean="0">
                <a:solidFill>
                  <a:schemeClr val="tx1">
                    <a:lumMod val="50000"/>
                    <a:lumOff val="50000"/>
                  </a:schemeClr>
                </a:solidFill>
              </a:rPr>
              <a:t>L'ACQUA;</a:t>
            </a:r>
          </a:p>
          <a:p>
            <a:pPr>
              <a:lnSpc>
                <a:spcPct val="150000"/>
              </a:lnSpc>
              <a:buFont typeface="Arial" panose="020B0604020202020204" pitchFamily="34" charset="0"/>
              <a:buChar char="•"/>
            </a:pPr>
            <a:r>
              <a:rPr lang="it-IT" sz="1600" b="1" dirty="0" smtClean="0">
                <a:solidFill>
                  <a:schemeClr val="tx1">
                    <a:lumMod val="50000"/>
                    <a:lumOff val="50000"/>
                  </a:schemeClr>
                </a:solidFill>
              </a:rPr>
              <a:t>AUMENTO DI </a:t>
            </a:r>
            <a:r>
              <a:rPr lang="it-IT" sz="1600" b="1" dirty="0">
                <a:solidFill>
                  <a:schemeClr val="tx1">
                    <a:lumMod val="50000"/>
                    <a:lumOff val="50000"/>
                  </a:schemeClr>
                </a:solidFill>
              </a:rPr>
              <a:t>INCENDI E </a:t>
            </a:r>
            <a:r>
              <a:rPr lang="it-IT" sz="1600" b="1" dirty="0" smtClean="0">
                <a:solidFill>
                  <a:schemeClr val="tx1">
                    <a:lumMod val="50000"/>
                    <a:lumOff val="50000"/>
                  </a:schemeClr>
                </a:solidFill>
              </a:rPr>
              <a:t>SICCITÀ</a:t>
            </a:r>
            <a:r>
              <a:rPr lang="it-IT" sz="1600" dirty="0" smtClean="0">
                <a:solidFill>
                  <a:schemeClr val="tx1">
                    <a:lumMod val="50000"/>
                    <a:lumOff val="50000"/>
                  </a:schemeClr>
                </a:solidFill>
              </a:rPr>
              <a:t>;</a:t>
            </a:r>
            <a:endParaRPr lang="it-IT" sz="1600" dirty="0">
              <a:solidFill>
                <a:schemeClr val="tx1">
                  <a:lumMod val="50000"/>
                  <a:lumOff val="50000"/>
                </a:schemeClr>
              </a:solidFill>
            </a:endParaRPr>
          </a:p>
          <a:p>
            <a:pPr>
              <a:lnSpc>
                <a:spcPct val="150000"/>
              </a:lnSpc>
              <a:buFont typeface="Arial" panose="020B0604020202020204" pitchFamily="34" charset="0"/>
              <a:buChar char="•"/>
            </a:pPr>
            <a:r>
              <a:rPr lang="it-IT" sz="1600" b="1" dirty="0" smtClean="0">
                <a:solidFill>
                  <a:schemeClr val="tx1">
                    <a:lumMod val="50000"/>
                    <a:lumOff val="50000"/>
                  </a:schemeClr>
                </a:solidFill>
              </a:rPr>
              <a:t>DANNI </a:t>
            </a:r>
            <a:r>
              <a:rPr lang="it-IT" sz="1600" b="1" dirty="0">
                <a:solidFill>
                  <a:schemeClr val="tx1">
                    <a:lumMod val="50000"/>
                    <a:lumOff val="50000"/>
                  </a:schemeClr>
                </a:solidFill>
              </a:rPr>
              <a:t>AD ABITAZIONI E </a:t>
            </a:r>
            <a:r>
              <a:rPr lang="it-IT" sz="1600" b="1" dirty="0" smtClean="0">
                <a:solidFill>
                  <a:schemeClr val="tx1">
                    <a:lumMod val="50000"/>
                    <a:lumOff val="50000"/>
                  </a:schemeClr>
                </a:solidFill>
              </a:rPr>
              <a:t>INFRASTRUTTURE.</a:t>
            </a:r>
          </a:p>
          <a:p>
            <a:pPr>
              <a:lnSpc>
                <a:spcPct val="150000"/>
              </a:lnSpc>
              <a:buFont typeface="Arial" panose="020B0604020202020204" pitchFamily="34" charset="0"/>
              <a:buChar char="•"/>
            </a:pPr>
            <a:endParaRPr lang="it-IT" sz="1600" dirty="0">
              <a:solidFill>
                <a:schemeClr val="tx1">
                  <a:lumMod val="50000"/>
                  <a:lumOff val="50000"/>
                </a:schemeClr>
              </a:solidFill>
            </a:endParaRPr>
          </a:p>
        </p:txBody>
      </p:sp>
      <p:pic>
        <p:nvPicPr>
          <p:cNvPr id="9" name="Immagin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895" y="1463116"/>
            <a:ext cx="4203760" cy="2727170"/>
          </a:xfrm>
          <a:prstGeom prst="rect">
            <a:avLst/>
          </a:prstGeom>
        </p:spPr>
      </p:pic>
    </p:spTree>
    <p:extLst>
      <p:ext uri="{BB962C8B-B14F-4D97-AF65-F5344CB8AC3E}">
        <p14:creationId xmlns:p14="http://schemas.microsoft.com/office/powerpoint/2010/main" val="3850140803"/>
      </p:ext>
    </p:extLst>
  </p:cSld>
  <p:clrMapOvr>
    <a:masterClrMapping/>
  </p:clrMapOvr>
  <p:timing>
    <p:tnLst>
      <p:par>
        <p:cTn id="1" dur="indefinite" restart="never" nodeType="tmRoot"/>
      </p:par>
    </p:tnLst>
  </p:timing>
</p:sld>
</file>

<file path=ppt/theme/theme1.xml><?xml version="1.0" encoding="utf-8"?>
<a:theme xmlns:a="http://schemas.openxmlformats.org/drawingml/2006/main" name="Sfaccettatura">
  <a:themeElements>
    <a:clrScheme name="Verde giallo">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Sfaccettatur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mbreggiatura superior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docProps/app.xml><?xml version="1.0" encoding="utf-8"?>
<Properties xmlns="http://schemas.openxmlformats.org/officeDocument/2006/extended-properties" xmlns:vt="http://schemas.openxmlformats.org/officeDocument/2006/docPropsVTypes">
  <Template>Retrospect</Template>
  <TotalTime>517</TotalTime>
  <Words>2536</Words>
  <Application>Microsoft Office PowerPoint</Application>
  <PresentationFormat>Widescreen</PresentationFormat>
  <Paragraphs>114</Paragraphs>
  <Slides>20</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20</vt:i4>
      </vt:variant>
    </vt:vector>
  </HeadingPairs>
  <TitlesOfParts>
    <vt:vector size="24" baseType="lpstr">
      <vt:lpstr>Arial</vt:lpstr>
      <vt:lpstr>Trebuchet MS</vt:lpstr>
      <vt:lpstr>Wingdings 3</vt:lpstr>
      <vt:lpstr>Sfaccettatura</vt:lpstr>
      <vt:lpstr>Gli effetti dei CAMBIAMENTI CLIMATICI sull’ambiente   Ing. Alessia Castrovillari </vt:lpstr>
      <vt:lpstr>Che cos’è il CLIMA?</vt:lpstr>
      <vt:lpstr>L’EFFETTO SERRA</vt:lpstr>
      <vt:lpstr>I GAS EFFETTO SERRA</vt:lpstr>
      <vt:lpstr>I GAS EFFETTO SERRA</vt:lpstr>
      <vt:lpstr>DEFORESTAZIONE</vt:lpstr>
      <vt:lpstr>AGRICOLTURA INTENSIVA</vt:lpstr>
      <vt:lpstr>Gli effetti dei CAMBIAMENTI CLIMATICI</vt:lpstr>
      <vt:lpstr>Gli effetti dei CAMBIAMENTI CLIMATICI</vt:lpstr>
      <vt:lpstr>Gli effetti dei CAMBIAMENTI CLIMATICI</vt:lpstr>
      <vt:lpstr>La situazione dei cambiamenti climatici IN ITALIA</vt:lpstr>
      <vt:lpstr>La situazione dei cambiamenti climatici IN ITALIA</vt:lpstr>
      <vt:lpstr>Possibili rimedi…</vt:lpstr>
      <vt:lpstr>Possibili rimedi…</vt:lpstr>
      <vt:lpstr>Possibili rimedi…</vt:lpstr>
      <vt:lpstr>Possibili rimedi…</vt:lpstr>
      <vt:lpstr>Possibili rimedi…</vt:lpstr>
      <vt:lpstr>Possibili rimedi…</vt:lpstr>
      <vt:lpstr>L’opinione pubblica e l’ambiente</vt:lpstr>
      <vt:lpstr>Grazie per l’attenzione!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Gli effetti dei CAMBIAMENTI CLIMATICI sull’ambiente</dc:title>
  <dc:creator>Asus</dc:creator>
  <cp:lastModifiedBy>Asus</cp:lastModifiedBy>
  <cp:revision>58</cp:revision>
  <dcterms:created xsi:type="dcterms:W3CDTF">2021-05-23T09:39:36Z</dcterms:created>
  <dcterms:modified xsi:type="dcterms:W3CDTF">2021-05-24T19:57:03Z</dcterms:modified>
</cp:coreProperties>
</file>